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712" r:id="rId3"/>
    <p:sldId id="16140928" r:id="rId5"/>
    <p:sldId id="16140911" r:id="rId6"/>
    <p:sldId id="16140927" r:id="rId7"/>
    <p:sldId id="16140930" r:id="rId8"/>
    <p:sldId id="16140929" r:id="rId9"/>
    <p:sldId id="16140931" r:id="rId10"/>
    <p:sldId id="16140932" r:id="rId11"/>
    <p:sldId id="16140933" r:id="rId12"/>
    <p:sldId id="340" r:id="rId13"/>
  </p:sldIdLst>
  <p:sldSz cx="12192000" cy="6858000"/>
  <p:notesSz cx="6794500" cy="99314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12" userDrawn="1">
          <p15:clr>
            <a:srgbClr val="A4A3A4"/>
          </p15:clr>
        </p15:guide>
        <p15:guide id="2" pos="4076" userDrawn="1">
          <p15:clr>
            <a:srgbClr val="A4A3A4"/>
          </p15:clr>
        </p15:guide>
        <p15:guide id="3" orient="horz" pos="3906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1027" userDrawn="1">
          <p15:clr>
            <a:srgbClr val="A4A3A4"/>
          </p15:clr>
        </p15:guide>
        <p15:guide id="7" pos="461" userDrawn="1">
          <p15:clr>
            <a:srgbClr val="A4A3A4"/>
          </p15:clr>
        </p15:guide>
        <p15:guide id="8" pos="72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新一代核心系统建设推进工作小组" initials="c" lastIdx="11" clrIdx="0"/>
  <p:cmAuthor id="1" name="王冲" initials="王冲" lastIdx="1" clrIdx="0"/>
  <p:cmAuthor id="2" name="liang" initials="l" lastIdx="1" clrIdx="1"/>
  <p:cmAuthor id="3" name="li_yunfan" initials="l" lastIdx="2" clrIdx="2"/>
  <p:cmAuthor id="4" name="1" initials="1" lastIdx="1" clrIdx="3"/>
  <p:cmAuthor id="5" name="zhang_xiaowei" initials="zxw" lastIdx="2" clrIdx="4"/>
  <p:cmAuthor id="6" name="wu jinjun" initials="wj" lastIdx="1" clrIdx="5"/>
  <p:cmAuthor id="7" name="gao huifei" initials="gh" lastIdx="3" clrIdx="5"/>
  <p:cmAuthor id="8" name="00006891" initials="0" lastIdx="15" clrIdx="8"/>
  <p:cmAuthor id="9" name="熊先奎10009191" initials="熊先奎10009191" lastIdx="1" clrIdx="9"/>
  <p:cmAuthor id="10" name="PC" initials="P" lastIdx="1" clrIdx="9"/>
  <p:cmAuthor id="11" name="刘 波" initials="刘" lastIdx="0" clrIdx="0"/>
  <p:cmAuthor id="12" name="孙鹏杰" initials="孙" lastIdx="0" clrIdx="0"/>
  <p:cmAuthor id="13" name="马云飞10014438" initials="马" lastIdx="4" clrIdx="0"/>
  <p:cmAuthor id="14" name="10099398" initials="LL" lastIdx="1" clrIdx="13"/>
  <p:cmAuthor id="15" name="10025093" initials="1" lastIdx="51" clrIdx="14"/>
  <p:cmAuthor id="16" name="10078380" initials="1" lastIdx="1" clrIdx="15"/>
  <p:cmAuthor id="17" name="kaihong" initials="k" lastIdx="21" clrIdx="16"/>
  <p:cmAuthor id="18" name="李蕾00009994" initials="李蕾00009994" lastIdx="6" clrIdx="17"/>
  <p:cmAuthor id="19" name="lixiuyang" initials="l" lastIdx="1" clrIdx="18"/>
  <p:cmAuthor id="20" name="00065088" initials="0" lastIdx="2" clrIdx="19"/>
  <p:cmAuthor id="21" name="10066351" initials="1" lastIdx="2" clrIdx="0"/>
  <p:cmAuthor id="22" name="蔡建楠" initials="caijianna" lastIdx="15" clrIdx="17"/>
  <p:cmAuthor id="23" name="Zhanwei Xiao(CUC SRD2-HZ-FZ)" initials="Z" lastIdx="0" clrIdx="0"/>
  <p:cmAuthor id="394525608" name="仇怿俊" initials="仇" lastIdx="0" clrIdx="0"/>
  <p:cmAuthor id="24" name="time" initials="t" lastIdx="1" clrIdx="23"/>
  <p:cmAuthor id="25" name="xhhec" initials="x" lastIdx="1" clrIdx="24"/>
  <p:cmAuthor id="26" name="Danling Li" initials="D" lastIdx="64" clrIdx="2"/>
  <p:cmAuthor id="27" name="Saunter" initials="S" lastIdx="13" clrIdx="1"/>
  <p:cmAuthor id="28" name="王瑶" initials="王" lastIdx="2" clrIdx="0"/>
  <p:cmAuthor id="29" name="Bo Yu" initials="B" lastIdx="1" clrIdx="0"/>
  <p:cmAuthor id="30" name="10056791" initials="ZTE" lastIdx="1" clrIdx="29"/>
  <p:cmAuthor id="31" name="Author" initials="A" lastIdx="0" clrIdx="30"/>
  <p:cmAuthor id="32" name="Qlstc" initials="Q" lastIdx="1" clrIdx="31"/>
  <p:cmAuthor id="33" name="泾伦" initials="泾伦" lastIdx="1" clrIdx="32"/>
  <p:cmAuthor id="34" name="曾阿婷" initials="曾" lastIdx="1" clrIdx="16"/>
  <p:cmAuthor id="35" name="Mia Vida Villanueva" initials="M" lastIdx="1" clrIdx="0"/>
  <p:cmAuthor id="36" name="周 宸宇" initials="周" lastIdx="1" clrIdx="35"/>
  <p:cmAuthor id="37" name="黄珂10009187" initials="黄珂10009187" lastIdx="1" clrIdx="37"/>
  <p:cmAuthor id="38" name="赵欣" initials="zx" lastIdx="4" clrIdx="37"/>
  <p:cmAuthor id="39" name="10206899" initials="1" lastIdx="1" clrIdx="38"/>
  <p:cmAuthor id="40" name="10133177" initials="1" lastIdx="1" clrIdx="39"/>
  <p:cmAuthor id="41" name="10072453" initials="1" lastIdx="1" clrIdx="40"/>
  <p:cmAuthor id="42" name="Liu Dong" initials="L" lastIdx="1" clrIdx="0"/>
  <p:cmAuthor id="43" name="user" initials="u" lastIdx="1" clrIdx="42"/>
  <p:cmAuthor id="44" name="Kevin" initials="K" lastIdx="2" clrIdx="43"/>
  <p:cmAuthor id="45" name="caipeiyuan@sd.cmcc" initials="caipeiyuan" lastIdx="1" clrIdx="44"/>
  <p:cmAuthor id="46" name="shiyong" initials="s" lastIdx="1" clrIdx="45"/>
  <p:cmAuthor id="47" name="祝惠蓉" initials="祝" lastIdx="3" clrIdx="8"/>
  <p:cmAuthor id="48" name="林 卓" initials="林" lastIdx="1" clrIdx="15"/>
  <p:cmAuthor id="49" name="Norton" initials="N" lastIdx="1" clrIdx="1"/>
  <p:cmAuthor id="50" name="苗茜" initials="苗" lastIdx="1" clrIdx="8"/>
  <p:cmAuthor id="51" name="J J" initials="J" lastIdx="2" clrIdx="52"/>
  <p:cmAuthor id="52" name="张金龙" initials="张" lastIdx="9" clrIdx="0"/>
  <p:cmAuthor id="53" name="陈俊奕" initials="陈" lastIdx="1" clrIdx="20"/>
  <p:cmAuthor id="54" name="chenbin" initials="c" lastIdx="2" clrIdx="53"/>
  <p:cmAuthor id="55" name="Tao, Sherry Sitong" initials="T" lastIdx="1" clrIdx="14"/>
  <p:cmAuthor id="191251535" name="沈霄雷" initials="沈" lastIdx="833089" clrIdx="0"/>
  <p:cmAuthor id="56" name="周巍" initials="周" lastIdx="2" clrIdx="33"/>
  <p:cmAuthor id="57" name="袁彬" initials="袁" lastIdx="3" clrIdx="36"/>
  <p:cmAuthor id="58" name="Qi Yanlong" initials="Q" lastIdx="1" clrIdx="37"/>
  <p:cmAuthor id="59" name="boyi ni" initials="b" lastIdx="1" clrIdx="7"/>
  <p:cmAuthor id="60" name="Haiyang Wang" initials="H" lastIdx="4" clrIdx="2"/>
  <p:cmAuthor id="353158055" name="韩雨" initials="韩" lastIdx="0" clrIdx="0"/>
  <p:cmAuthor id="61" name="zhoulifang" initials="z" lastIdx="1" clrIdx="69"/>
  <p:cmAuthor id="62" name="ccb" initials="c" lastIdx="1" clrIdx="0"/>
  <p:cmAuthor id="63" name="刘志研" initials="刘" lastIdx="2" clrIdx="62"/>
  <p:cmAuthor id="65" name="未知用户27" initials="未" lastIdx="2" clrIdx="2"/>
  <p:cmAuthor id="67" name="Ada" initials="A" lastIdx="1" clrIdx="66"/>
  <p:cmAuthor id="1411827" name="黄晓平" initials="黄" lastIdx="0" clrIdx="0"/>
  <p:cmAuthor id="71" name="xiaver xiaver" initials="xx" lastIdx="1" clrIdx="70"/>
  <p:cmAuthor id="72" name="zhao tianyi" initials="zt" lastIdx="2" clrIdx="71"/>
  <p:cmAuthor id="73" name="刘 阳春" initials="刘" lastIdx="1" clrIdx="72"/>
  <p:cmAuthor id="74" name="sunyiqun2016@163.com" initials="s" lastIdx="1" clrIdx="20"/>
  <p:cmAuthor id="2000" name="常健_MfEfVFjq" initials="authorId_488284429" lastIdx="0" clrIdx="0"/>
  <p:cmAuthor id="75" name="作者" initials="A" lastIdx="0" clrIdx="24"/>
  <p:cmAuthor id="287643681" name="殷格非" initials="殷" lastIdx="2" clrIdx="0"/>
  <p:cmAuthor id="2001" name="朱悦 Carl_b632EVzE" initials="authorId_109590268" lastIdx="0" clrIdx="0"/>
  <p:cmAuthor id="76" name="王 嫒" initials="王" lastIdx="1" clrIdx="25"/>
  <p:cmAuthor id="287643682" name="z r" initials="zr" lastIdx="5" clrIdx="12"/>
  <p:cmAuthor id="2002" name="zhang_miaodi" initials="z" lastIdx="1" clrIdx="43"/>
  <p:cmAuthor id="77" name="yoka零添加_EbmiMjEz" initials="authorId_447161998" lastIdx="2" clrIdx="26"/>
  <p:cmAuthor id="78" name="苏巧玮" initials="苏" lastIdx="1" clrIdx="77"/>
  <p:cmAuthor id="79" name="Microsoft Office 用户" initials="M" lastIdx="6" clrIdx="0"/>
  <p:cmAuthor id="80" name="郭欣萍" initials="郭" lastIdx="4" clrIdx="3"/>
  <p:cmAuthor id="81" name="唐思源" initials="唐" lastIdx="1" clrIdx="0"/>
  <p:cmAuthor id="82" name="陈 阳" initials="陈" lastIdx="3" clrIdx="75"/>
  <p:cmAuthor id="83" name="未知用户26" initials="未" lastIdx="1" clrIdx="0"/>
  <p:cmAuthor id="84" name="未知用户22" initials="未" lastIdx="1" clrIdx="0"/>
  <p:cmAuthor id="85" name="张 明晖" initials="张" lastIdx="1" clrIdx="69"/>
  <p:cmAuthor id="86" name="ts" initials="t" lastIdx="0" clrIdx="0"/>
  <p:cmAuthor id="87" name="林雪" initials="林" lastIdx="1" clrIdx="13"/>
  <p:cmAuthor id="88" name="李佳" initials="李" lastIdx="2" clrIdx="0"/>
  <p:cmAuthor id="89" name="diana.cheng" initials="d" lastIdx="1" clrIdx="1"/>
  <p:cmAuthor id="90" name="黄欣悦" initials="黄" lastIdx="7" clrIdx="2"/>
  <p:cmAuthor id="91" name="Zhou, Jane Ye" initials="Z" lastIdx="1" clrIdx="3"/>
  <p:cmAuthor id="92" name="Ma, Jun A." initials="M" lastIdx="4" clrIdx="4"/>
  <p:cmAuthor id="93" name="Doris Tan" initials="D" lastIdx="1" clrIdx="0"/>
  <p:cmAuthor id="94" name="Joy HL Sang" initials="J" lastIdx="4" clrIdx="2"/>
  <p:cmAuthor id="95" name="冯智强" initials="冯" lastIdx="2" clrIdx="14"/>
  <p:cmAuthor id="96" name="孙运海" initials="孙" lastIdx="1" clrIdx="29"/>
  <p:cmAuthor id="97" name="浩 陈" initials="浩" lastIdx="1" clrIdx="14"/>
  <p:cmAuthor id="691587970" name="小延魔法师" initials="小" lastIdx="1126286" clrIdx="0"/>
  <p:cmAuthor id="691587971" name="徐 正国" initials="徐" lastIdx="1" clrIdx="4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5B9BD5"/>
    <a:srgbClr val="ED7D31"/>
    <a:srgbClr val="FFFFFF"/>
    <a:srgbClr val="F99505"/>
    <a:srgbClr val="97D2FF"/>
    <a:srgbClr val="E4E4E4"/>
    <a:srgbClr val="0070C0"/>
    <a:srgbClr val="F2A02C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9" autoAdjust="0"/>
    <p:restoredTop sz="97736" autoAdjust="0"/>
  </p:normalViewPr>
  <p:slideViewPr>
    <p:cSldViewPr snapToGrid="0" showGuides="1">
      <p:cViewPr>
        <p:scale>
          <a:sx n="125" d="100"/>
          <a:sy n="125" d="100"/>
        </p:scale>
        <p:origin x="-1888" y="-768"/>
      </p:cViewPr>
      <p:guideLst>
        <p:guide orient="horz" pos="3612"/>
        <p:guide pos="4076"/>
        <p:guide orient="horz" pos="3906"/>
        <p:guide orient="horz" pos="527"/>
        <p:guide orient="horz" pos="799"/>
        <p:guide orient="horz" pos="1027"/>
        <p:guide pos="461"/>
        <p:guide pos="72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166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470B8-4CAA-4DFD-9315-9E3CBB9BE6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450" y="4779486"/>
            <a:ext cx="5435600" cy="3910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AD61A-C2DF-4F22-B44D-2D8435653F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503977-52ED-4FD3-8A66-F30813EDCA4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F80307-CC39-4ADF-A95C-23443AC3F2A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rPr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F80307-CC39-4ADF-A95C-23443AC3F2A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rPr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F80307-CC39-4ADF-A95C-23443AC3F2A5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+mn-ea"/>
                <a:cs typeface="+mn-cs"/>
              </a:rPr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image" Target="../media/image8.png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audio" Target="../media/audio1.wav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audio" Target="../media/audio1.wav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5.jpe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ACCC-65D2-4501-A336-216CF4EB1E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99AEC-8AA0-4CFF-B9C2-78F561BE5E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2" name="type.wav"/>
          </p:stSnd>
        </p:sndAc>
      </p:transition>
    </mc:Choice>
    <mc:Fallback>
      <p:transition spd="slow">
        <p:sndAc>
          <p:stSnd>
            <p:snd r:embed="rId2" name="type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>
            <p:custDataLst>
              <p:tags r:id="rId2"/>
            </p:custDataLst>
          </p:nvPr>
        </p:nvCxnSpPr>
        <p:spPr>
          <a:xfrm>
            <a:off x="540347" y="781370"/>
            <a:ext cx="1773793" cy="0"/>
          </a:xfrm>
          <a:prstGeom prst="line">
            <a:avLst/>
          </a:prstGeom>
          <a:ln w="12700" cap="rnd">
            <a:gradFill>
              <a:gsLst>
                <a:gs pos="54900">
                  <a:srgbClr val="00B0F0"/>
                </a:gs>
                <a:gs pos="2000">
                  <a:srgbClr val="00B0F0">
                    <a:alpha val="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3" name="type.wav"/>
          </p:stSnd>
        </p:sndAc>
      </p:transition>
    </mc:Choice>
    <mc:Fallback>
      <p:transition spd="slow">
        <p:sndAc>
          <p:stSnd>
            <p:snd r:embed="rId3" name="type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8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rot="21600000">
            <a:off x="9767316" y="83947"/>
            <a:ext cx="2100071" cy="1045463"/>
          </a:xfrm>
          <a:prstGeom prst="rect">
            <a:avLst/>
          </a:prstGeom>
        </p:spPr>
      </p:pic>
      <p:sp>
        <p:nvSpPr>
          <p:cNvPr id="195" name="rect"/>
          <p:cNvSpPr/>
          <p:nvPr userDrawn="1">
            <p:custDataLst>
              <p:tags r:id="rId4"/>
            </p:custDataLst>
          </p:nvPr>
        </p:nvSpPr>
        <p:spPr>
          <a:xfrm>
            <a:off x="0" y="163067"/>
            <a:ext cx="304800" cy="633984"/>
          </a:xfrm>
          <a:prstGeom prst="rect">
            <a:avLst/>
          </a:prstGeom>
          <a:solidFill>
            <a:srgbClr val="40404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96" name="rect"/>
          <p:cNvSpPr/>
          <p:nvPr userDrawn="1">
            <p:custDataLst>
              <p:tags r:id="rId5"/>
            </p:custDataLst>
          </p:nvPr>
        </p:nvSpPr>
        <p:spPr>
          <a:xfrm>
            <a:off x="355091" y="163067"/>
            <a:ext cx="128016" cy="633984"/>
          </a:xfrm>
          <a:prstGeom prst="rect">
            <a:avLst/>
          </a:prstGeom>
          <a:solidFill>
            <a:srgbClr val="55C0E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>
            <p:custDataLst>
              <p:tags r:id="rId2"/>
            </p:custDataLst>
          </p:nvPr>
        </p:nvSpPr>
        <p:spPr>
          <a:xfrm rot="5400000">
            <a:off x="-243840" y="285115"/>
            <a:ext cx="696595" cy="208915"/>
          </a:xfrm>
          <a:custGeom>
            <a:avLst/>
            <a:gdLst>
              <a:gd name="adj" fmla="val 36979"/>
              <a:gd name="vf" fmla="val 115470"/>
              <a:gd name="maxAdj" fmla="*/ 50000 w ss"/>
              <a:gd name="a" fmla="pin 0 adj maxAdj"/>
              <a:gd name="shd2" fmla="*/ hd2 vf 100000"/>
              <a:gd name="x1" fmla="*/ ss a 100000"/>
              <a:gd name="x2" fmla="+- r 0 x1"/>
              <a:gd name="dy1" fmla="sin shd2 3600000"/>
              <a:gd name="y1" fmla="+- vc 0 dy1"/>
              <a:gd name="y2" fmla="+- vc dy1 0"/>
              <a:gd name="q1" fmla="*/ maxAdj -1 2"/>
              <a:gd name="q2" fmla="+- a q1 0"/>
              <a:gd name="q3" fmla="?: q2 4 2"/>
              <a:gd name="q4" fmla="?: q2 3 2"/>
              <a:gd name="q5" fmla="?: q2 q1 0"/>
              <a:gd name="q6" fmla="+/ a q5 q1"/>
              <a:gd name="q7" fmla="*/ q6 q4 -1"/>
              <a:gd name="q8" fmla="+- q3 q7 0"/>
              <a:gd name="il" fmla="*/ w q8 24"/>
              <a:gd name="it" fmla="*/ h q8 24"/>
              <a:gd name="ir" fmla="+- r 0 il"/>
              <a:gd name="ib" fmla="+- b 0 it"/>
            </a:gdLst>
            <a:ahLst/>
            <a:cxnLst>
              <a:cxn ang="0">
                <a:pos x="r" y="vc"/>
              </a:cxn>
              <a:cxn ang="cd4">
                <a:pos x="x2" y="y2"/>
              </a:cxn>
              <a:cxn ang="cd4">
                <a:pos x="x1" y="y2"/>
              </a:cxn>
              <a:cxn ang="cd2">
                <a:pos x="l" y="vc"/>
              </a:cxn>
              <a:cxn ang="3">
                <a:pos x="x1" y="y1"/>
              </a:cxn>
              <a:cxn ang="3">
                <a:pos x="x2" y="y1"/>
              </a:cxn>
            </a:cxnLst>
            <a:rect l="l" t="t" r="r" b="b"/>
            <a:pathLst>
              <a:path w="3080" h="509">
                <a:moveTo>
                  <a:pt x="0" y="509"/>
                </a:moveTo>
                <a:lnTo>
                  <a:pt x="376" y="0"/>
                </a:lnTo>
                <a:lnTo>
                  <a:pt x="2703" y="0"/>
                </a:lnTo>
                <a:lnTo>
                  <a:pt x="3080" y="509"/>
                </a:lnTo>
                <a:lnTo>
                  <a:pt x="0" y="509"/>
                </a:lnTo>
                <a:close/>
              </a:path>
            </a:pathLst>
          </a:custGeom>
          <a:solidFill>
            <a:srgbClr val="0073C2"/>
          </a:solidFill>
          <a:ln>
            <a:noFill/>
          </a:ln>
          <a:effectLst/>
        </p:spPr>
        <p:style>
          <a:lnRef idx="2">
            <a:sysClr val="window" lastClr="FFFFFF"/>
          </a:lnRef>
          <a:fillRef idx="1">
            <a:srgbClr val="00FFFF"/>
          </a:fillRef>
          <a:effectRef idx="1">
            <a:srgbClr val="00FFFF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ysClr val="window" lastClr="FFFFFF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6" name="图片 5" descr="润和+润开鸿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 r="54687"/>
          <a:stretch>
            <a:fillRect/>
          </a:stretch>
        </p:blipFill>
        <p:spPr>
          <a:xfrm>
            <a:off x="10700385" y="154940"/>
            <a:ext cx="1292860" cy="58356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AACCC-65D2-4501-A336-216CF4EB1E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99AEC-8AA0-4CFF-B9C2-78F561BE5E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2" name="type.wav"/>
          </p:stSnd>
        </p:sndAc>
      </p:transition>
    </mc:Choice>
    <mc:Fallback>
      <p:transition spd="slow">
        <p:sndAc>
          <p:stSnd>
            <p:snd r:embed="rId2" name="type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一些文字和图案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273129" y="390559"/>
            <a:ext cx="1396340" cy="5243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1200" y="6297106"/>
            <a:ext cx="12193200" cy="560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4" name="type.wav"/>
          </p:stSnd>
        </p:sndAc>
      </p:transition>
    </mc:Choice>
    <mc:Fallback>
      <p:transition spd="slow">
        <p:sndAc>
          <p:stSnd>
            <p:snd r:embed="rId4" name="type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一些文字和图案&#10;&#10;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273129" y="390559"/>
            <a:ext cx="1396340" cy="5243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-1200" y="6297106"/>
            <a:ext cx="12193200" cy="560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4" name="type.wav"/>
          </p:stSnd>
        </p:sndAc>
      </p:transition>
    </mc:Choice>
    <mc:Fallback>
      <p:transition spd="slow">
        <p:sndAc>
          <p:stSnd>
            <p:snd r:embed="rId4" name="type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1200" y="6297106"/>
            <a:ext cx="12193200" cy="5608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3" name="type.wav"/>
          </p:stSnd>
        </p:sndAc>
      </p:transition>
    </mc:Choice>
    <mc:Fallback>
      <p:transition spd="slow">
        <p:sndAc>
          <p:stSnd>
            <p:snd r:embed="rId3" name="type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178BFC7-6E93-4665-AB86-15A4BBCFB22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BE169B4-3BD6-4E9E-B272-16181CFE3CD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流程图: 终止 6"/>
          <p:cNvSpPr/>
          <p:nvPr userDrawn="1"/>
        </p:nvSpPr>
        <p:spPr>
          <a:xfrm rot="5400000">
            <a:off x="-21301" y="458224"/>
            <a:ext cx="752720" cy="252000"/>
          </a:xfrm>
          <a:prstGeom prst="flowChartTerminator">
            <a:avLst/>
          </a:prstGeom>
          <a:solidFill>
            <a:srgbClr val="00336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293097" y="737725"/>
            <a:ext cx="121307" cy="11848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 Light" panose="020B0502040204020203" charset="-122"/>
              <a:cs typeface="+mn-cs"/>
            </a:endParaRPr>
          </a:p>
        </p:txBody>
      </p:sp>
      <p:sp>
        <p:nvSpPr>
          <p:cNvPr id="11" name="平行四边形 10"/>
          <p:cNvSpPr/>
          <p:nvPr userDrawn="1"/>
        </p:nvSpPr>
        <p:spPr>
          <a:xfrm>
            <a:off x="708908" y="645669"/>
            <a:ext cx="9180000" cy="18000"/>
          </a:xfrm>
          <a:prstGeom prst="parallelogram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54000">
                <a:schemeClr val="accent1">
                  <a:lumMod val="45000"/>
                  <a:lumOff val="55000"/>
                </a:schemeClr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" t="34583" r="3711" b="14132"/>
          <a:stretch>
            <a:fillRect/>
          </a:stretch>
        </p:blipFill>
        <p:spPr>
          <a:xfrm>
            <a:off x="10736356" y="130101"/>
            <a:ext cx="1314606" cy="726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3" name="type.wav"/>
          </p:stSnd>
        </p:sndAc>
      </p:transition>
    </mc:Choice>
    <mc:Fallback>
      <p:transition spd="slow">
        <p:sndAc>
          <p:stSnd>
            <p:snd r:embed="rId3" name="type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82" y="191313"/>
            <a:ext cx="1135289" cy="78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3" name="type.wav"/>
          </p:stSnd>
        </p:sndAc>
      </p:transition>
    </mc:Choice>
    <mc:Fallback>
      <p:transition spd="slow">
        <p:sndAc>
          <p:stSnd>
            <p:snd r:embed="rId3" name="type.wav"/>
          </p:stSnd>
        </p:sndAc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blipFill rotWithShape="1">
          <a:blip r:embed="rId2">
            <a:alphaModFix amt="3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185" y="169380"/>
            <a:ext cx="2833370" cy="339725"/>
          </a:xfrm>
          <a:noFill/>
        </p:spPr>
        <p:txBody>
          <a:bodyPr wrap="none" rtlCol="0">
            <a:spAutoFit/>
          </a:bodyPr>
          <a:lstStyle>
            <a:lvl1pPr algn="l">
              <a:defRPr lang="zh-CN" altLang="en-US" sz="1800" b="1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 algn="l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50495" y="611505"/>
            <a:ext cx="1369060" cy="36830"/>
            <a:chOff x="501" y="974"/>
            <a:chExt cx="2156" cy="58"/>
          </a:xfrm>
        </p:grpSpPr>
        <p:sp>
          <p:nvSpPr>
            <p:cNvPr id="18" name="Rectangle 81"/>
            <p:cNvSpPr/>
            <p:nvPr>
              <p:custDataLst>
                <p:tags r:id="rId4"/>
              </p:custDataLst>
            </p:nvPr>
          </p:nvSpPr>
          <p:spPr>
            <a:xfrm rot="10800000" flipH="1">
              <a:off x="501" y="974"/>
              <a:ext cx="321" cy="58"/>
            </a:xfrm>
            <a:prstGeom prst="rect">
              <a:avLst/>
            </a:prstGeom>
            <a:solidFill>
              <a:srgbClr val="5993B7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pPr>
            </a:p>
          </p:txBody>
        </p:sp>
        <p:sp>
          <p:nvSpPr>
            <p:cNvPr id="19" name="Rectangle 82"/>
            <p:cNvSpPr/>
            <p:nvPr>
              <p:custDataLst>
                <p:tags r:id="rId5"/>
              </p:custDataLst>
            </p:nvPr>
          </p:nvSpPr>
          <p:spPr>
            <a:xfrm rot="10800000" flipH="1">
              <a:off x="866" y="974"/>
              <a:ext cx="321" cy="58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pPr>
            </a:p>
          </p:txBody>
        </p:sp>
        <p:sp>
          <p:nvSpPr>
            <p:cNvPr id="20" name="Rectangle 83"/>
            <p:cNvSpPr/>
            <p:nvPr>
              <p:custDataLst>
                <p:tags r:id="rId6"/>
              </p:custDataLst>
            </p:nvPr>
          </p:nvSpPr>
          <p:spPr>
            <a:xfrm rot="10800000" flipH="1">
              <a:off x="1243" y="974"/>
              <a:ext cx="321" cy="58"/>
            </a:xfrm>
            <a:prstGeom prst="rect">
              <a:avLst/>
            </a:prstGeom>
            <a:solidFill>
              <a:srgbClr val="A6A6A6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pPr>
            </a:p>
          </p:txBody>
        </p:sp>
        <p:sp>
          <p:nvSpPr>
            <p:cNvPr id="21" name="Rectangle 84"/>
            <p:cNvSpPr/>
            <p:nvPr>
              <p:custDataLst>
                <p:tags r:id="rId7"/>
              </p:custDataLst>
            </p:nvPr>
          </p:nvSpPr>
          <p:spPr>
            <a:xfrm rot="10800000" flipH="1">
              <a:off x="1609" y="974"/>
              <a:ext cx="321" cy="58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pPr>
            </a:p>
          </p:txBody>
        </p:sp>
        <p:sp>
          <p:nvSpPr>
            <p:cNvPr id="22" name="Rectangle 89"/>
            <p:cNvSpPr/>
            <p:nvPr>
              <p:custDataLst>
                <p:tags r:id="rId8"/>
              </p:custDataLst>
            </p:nvPr>
          </p:nvSpPr>
          <p:spPr>
            <a:xfrm rot="10800000" flipH="1">
              <a:off x="1975" y="974"/>
              <a:ext cx="321" cy="58"/>
            </a:xfrm>
            <a:prstGeom prst="rect">
              <a:avLst/>
            </a:prstGeom>
            <a:solidFill>
              <a:srgbClr val="0070C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pPr>
            </a:p>
          </p:txBody>
        </p:sp>
        <p:sp>
          <p:nvSpPr>
            <p:cNvPr id="23" name="Rectangle 90"/>
            <p:cNvSpPr/>
            <p:nvPr>
              <p:custDataLst>
                <p:tags r:id="rId9"/>
              </p:custDataLst>
            </p:nvPr>
          </p:nvSpPr>
          <p:spPr>
            <a:xfrm rot="10800000" flipH="1">
              <a:off x="2337" y="974"/>
              <a:ext cx="321" cy="58"/>
            </a:xfrm>
            <a:prstGeom prst="rect">
              <a:avLst/>
            </a:prstGeom>
            <a:solidFill>
              <a:srgbClr val="92D050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>
                <a:defRPr>
                  <a:solidFill>
                    <a:srgbClr val="FFFFFF"/>
                  </a:solidFill>
                  <a:latin typeface="Calibri Light" panose="020F0302020204030204"/>
                  <a:ea typeface="Calibri Light" panose="020F0302020204030204"/>
                  <a:cs typeface="Calibri Light" panose="020F0302020204030204"/>
                  <a:sym typeface="Calibri Light" panose="020F0302020204030204"/>
                </a:defRPr>
              </a:pPr>
            </a:p>
          </p:txBody>
        </p:sp>
      </p:grpSp>
      <p:pic>
        <p:nvPicPr>
          <p:cNvPr id="6" name="图片 5" descr="润和+润开鸿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181369" y="155092"/>
            <a:ext cx="1795283" cy="36724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10129" r="61830" b="5064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635" y="19336"/>
            <a:ext cx="12191365" cy="6877050"/>
          </a:xfrm>
          <a:prstGeom prst="rect">
            <a:avLst/>
          </a:prstGeom>
          <a:gradFill>
            <a:gsLst>
              <a:gs pos="0">
                <a:srgbClr val="0015B2"/>
              </a:gs>
              <a:gs pos="100000">
                <a:srgbClr val="121C73">
                  <a:alpha val="48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</p:spTree>
  </p:cSld>
  <p:clrMapOvr>
    <a:masterClrMapping/>
  </p:clrMapOvr>
  <p:transition advTm="2000">
    <p:wedg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audio" Target="../media/audio1.wav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AACCC-65D2-4501-A336-216CF4EB1E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99AEC-8AA0-4CFF-B9C2-78F561BE5E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13" name="type.wav"/>
          </p:stSnd>
        </p:sndAc>
      </p:transition>
    </mc:Choice>
    <mc:Fallback>
      <p:transition spd="slow">
        <p:sndAc>
          <p:stSnd>
            <p:snd r:embed="rId13" name="type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audio" Target="../media/audio1.wav"/><Relationship Id="rId3" Type="http://schemas.openxmlformats.org/officeDocument/2006/relationships/image" Target="../media/image50.png"/><Relationship Id="rId2" Type="http://schemas.openxmlformats.org/officeDocument/2006/relationships/tags" Target="../tags/tag165.xml"/><Relationship Id="rId1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jpeg"/><Relationship Id="rId5" Type="http://schemas.openxmlformats.org/officeDocument/2006/relationships/tags" Target="../tags/tag16.xml"/><Relationship Id="rId4" Type="http://schemas.openxmlformats.org/officeDocument/2006/relationships/image" Target="../media/image11.png"/><Relationship Id="rId3" Type="http://schemas.openxmlformats.org/officeDocument/2006/relationships/tags" Target="../tags/tag15.xml"/><Relationship Id="rId2" Type="http://schemas.openxmlformats.org/officeDocument/2006/relationships/image" Target="../media/image10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3.xml"/><Relationship Id="rId10" Type="http://schemas.openxmlformats.org/officeDocument/2006/relationships/audio" Target="../media/audio1.wav"/><Relationship Id="rId1" Type="http://schemas.openxmlformats.org/officeDocument/2006/relationships/tags" Target="../tags/tag14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3.xml"/><Relationship Id="rId7" Type="http://schemas.openxmlformats.org/officeDocument/2006/relationships/audio" Target="../media/audio1.wa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99" Type="http://schemas.openxmlformats.org/officeDocument/2006/relationships/tags" Target="../tags/tag109.xml"/><Relationship Id="rId98" Type="http://schemas.openxmlformats.org/officeDocument/2006/relationships/image" Target="../media/image27.png"/><Relationship Id="rId97" Type="http://schemas.openxmlformats.org/officeDocument/2006/relationships/tags" Target="../tags/tag108.xml"/><Relationship Id="rId96" Type="http://schemas.openxmlformats.org/officeDocument/2006/relationships/image" Target="../media/image26.png"/><Relationship Id="rId95" Type="http://schemas.openxmlformats.org/officeDocument/2006/relationships/image" Target="../media/image25.png"/><Relationship Id="rId94" Type="http://schemas.openxmlformats.org/officeDocument/2006/relationships/image" Target="../media/image24.png"/><Relationship Id="rId93" Type="http://schemas.openxmlformats.org/officeDocument/2006/relationships/image" Target="../media/image23.png"/><Relationship Id="rId92" Type="http://schemas.openxmlformats.org/officeDocument/2006/relationships/image" Target="../media/image22.png"/><Relationship Id="rId91" Type="http://schemas.openxmlformats.org/officeDocument/2006/relationships/tags" Target="../tags/tag107.xml"/><Relationship Id="rId90" Type="http://schemas.openxmlformats.org/officeDocument/2006/relationships/tags" Target="../tags/tag106.xml"/><Relationship Id="rId9" Type="http://schemas.openxmlformats.org/officeDocument/2006/relationships/tags" Target="../tags/tag25.xml"/><Relationship Id="rId89" Type="http://schemas.openxmlformats.org/officeDocument/2006/relationships/tags" Target="../tags/tag105.xml"/><Relationship Id="rId88" Type="http://schemas.openxmlformats.org/officeDocument/2006/relationships/tags" Target="../tags/tag104.xml"/><Relationship Id="rId87" Type="http://schemas.openxmlformats.org/officeDocument/2006/relationships/tags" Target="../tags/tag103.xml"/><Relationship Id="rId86" Type="http://schemas.openxmlformats.org/officeDocument/2006/relationships/tags" Target="../tags/tag102.xml"/><Relationship Id="rId85" Type="http://schemas.openxmlformats.org/officeDocument/2006/relationships/tags" Target="../tags/tag101.xml"/><Relationship Id="rId84" Type="http://schemas.openxmlformats.org/officeDocument/2006/relationships/tags" Target="../tags/tag100.xml"/><Relationship Id="rId83" Type="http://schemas.openxmlformats.org/officeDocument/2006/relationships/tags" Target="../tags/tag99.xml"/><Relationship Id="rId82" Type="http://schemas.openxmlformats.org/officeDocument/2006/relationships/tags" Target="../tags/tag98.xml"/><Relationship Id="rId81" Type="http://schemas.openxmlformats.org/officeDocument/2006/relationships/tags" Target="../tags/tag97.xml"/><Relationship Id="rId80" Type="http://schemas.openxmlformats.org/officeDocument/2006/relationships/tags" Target="../tags/tag96.xml"/><Relationship Id="rId8" Type="http://schemas.openxmlformats.org/officeDocument/2006/relationships/tags" Target="../tags/tag24.xml"/><Relationship Id="rId79" Type="http://schemas.openxmlformats.org/officeDocument/2006/relationships/tags" Target="../tags/tag95.xml"/><Relationship Id="rId78" Type="http://schemas.openxmlformats.org/officeDocument/2006/relationships/tags" Target="../tags/tag94.xml"/><Relationship Id="rId77" Type="http://schemas.openxmlformats.org/officeDocument/2006/relationships/tags" Target="../tags/tag93.xml"/><Relationship Id="rId76" Type="http://schemas.openxmlformats.org/officeDocument/2006/relationships/tags" Target="../tags/tag92.xml"/><Relationship Id="rId75" Type="http://schemas.openxmlformats.org/officeDocument/2006/relationships/tags" Target="../tags/tag91.xml"/><Relationship Id="rId74" Type="http://schemas.openxmlformats.org/officeDocument/2006/relationships/tags" Target="../tags/tag90.xml"/><Relationship Id="rId73" Type="http://schemas.openxmlformats.org/officeDocument/2006/relationships/tags" Target="../tags/tag89.xml"/><Relationship Id="rId72" Type="http://schemas.openxmlformats.org/officeDocument/2006/relationships/tags" Target="../tags/tag88.xml"/><Relationship Id="rId71" Type="http://schemas.openxmlformats.org/officeDocument/2006/relationships/tags" Target="../tags/tag87.xml"/><Relationship Id="rId70" Type="http://schemas.openxmlformats.org/officeDocument/2006/relationships/tags" Target="../tags/tag86.xml"/><Relationship Id="rId7" Type="http://schemas.openxmlformats.org/officeDocument/2006/relationships/tags" Target="../tags/tag23.xml"/><Relationship Id="rId69" Type="http://schemas.openxmlformats.org/officeDocument/2006/relationships/tags" Target="../tags/tag85.xml"/><Relationship Id="rId68" Type="http://schemas.openxmlformats.org/officeDocument/2006/relationships/tags" Target="../tags/tag84.xml"/><Relationship Id="rId67" Type="http://schemas.openxmlformats.org/officeDocument/2006/relationships/tags" Target="../tags/tag83.xml"/><Relationship Id="rId66" Type="http://schemas.openxmlformats.org/officeDocument/2006/relationships/tags" Target="../tags/tag82.xml"/><Relationship Id="rId65" Type="http://schemas.openxmlformats.org/officeDocument/2006/relationships/tags" Target="../tags/tag81.xml"/><Relationship Id="rId64" Type="http://schemas.openxmlformats.org/officeDocument/2006/relationships/tags" Target="../tags/tag80.xml"/><Relationship Id="rId63" Type="http://schemas.openxmlformats.org/officeDocument/2006/relationships/tags" Target="../tags/tag79.xml"/><Relationship Id="rId62" Type="http://schemas.openxmlformats.org/officeDocument/2006/relationships/tags" Target="../tags/tag78.xml"/><Relationship Id="rId61" Type="http://schemas.openxmlformats.org/officeDocument/2006/relationships/tags" Target="../tags/tag77.xml"/><Relationship Id="rId60" Type="http://schemas.openxmlformats.org/officeDocument/2006/relationships/tags" Target="../tags/tag76.xml"/><Relationship Id="rId6" Type="http://schemas.openxmlformats.org/officeDocument/2006/relationships/tags" Target="../tags/tag22.xml"/><Relationship Id="rId59" Type="http://schemas.openxmlformats.org/officeDocument/2006/relationships/tags" Target="../tags/tag75.xml"/><Relationship Id="rId58" Type="http://schemas.openxmlformats.org/officeDocument/2006/relationships/tags" Target="../tags/tag74.xml"/><Relationship Id="rId57" Type="http://schemas.openxmlformats.org/officeDocument/2006/relationships/tags" Target="../tags/tag73.xml"/><Relationship Id="rId56" Type="http://schemas.openxmlformats.org/officeDocument/2006/relationships/tags" Target="../tags/tag72.xml"/><Relationship Id="rId55" Type="http://schemas.openxmlformats.org/officeDocument/2006/relationships/tags" Target="../tags/tag71.xml"/><Relationship Id="rId54" Type="http://schemas.openxmlformats.org/officeDocument/2006/relationships/tags" Target="../tags/tag70.xml"/><Relationship Id="rId53" Type="http://schemas.openxmlformats.org/officeDocument/2006/relationships/tags" Target="../tags/tag69.xml"/><Relationship Id="rId52" Type="http://schemas.openxmlformats.org/officeDocument/2006/relationships/tags" Target="../tags/tag68.xml"/><Relationship Id="rId51" Type="http://schemas.openxmlformats.org/officeDocument/2006/relationships/tags" Target="../tags/tag67.xml"/><Relationship Id="rId50" Type="http://schemas.openxmlformats.org/officeDocument/2006/relationships/tags" Target="../tags/tag66.xml"/><Relationship Id="rId5" Type="http://schemas.openxmlformats.org/officeDocument/2006/relationships/tags" Target="../tags/tag21.xml"/><Relationship Id="rId49" Type="http://schemas.openxmlformats.org/officeDocument/2006/relationships/tags" Target="../tags/tag65.xml"/><Relationship Id="rId48" Type="http://schemas.openxmlformats.org/officeDocument/2006/relationships/tags" Target="../tags/tag64.xml"/><Relationship Id="rId47" Type="http://schemas.openxmlformats.org/officeDocument/2006/relationships/tags" Target="../tags/tag63.xml"/><Relationship Id="rId46" Type="http://schemas.openxmlformats.org/officeDocument/2006/relationships/tags" Target="../tags/tag62.xml"/><Relationship Id="rId45" Type="http://schemas.openxmlformats.org/officeDocument/2006/relationships/tags" Target="../tags/tag61.xml"/><Relationship Id="rId44" Type="http://schemas.openxmlformats.org/officeDocument/2006/relationships/tags" Target="../tags/tag60.xml"/><Relationship Id="rId43" Type="http://schemas.openxmlformats.org/officeDocument/2006/relationships/tags" Target="../tags/tag59.xml"/><Relationship Id="rId42" Type="http://schemas.openxmlformats.org/officeDocument/2006/relationships/tags" Target="../tags/tag58.xml"/><Relationship Id="rId41" Type="http://schemas.openxmlformats.org/officeDocument/2006/relationships/tags" Target="../tags/tag57.xml"/><Relationship Id="rId40" Type="http://schemas.openxmlformats.org/officeDocument/2006/relationships/tags" Target="../tags/tag56.xml"/><Relationship Id="rId4" Type="http://schemas.openxmlformats.org/officeDocument/2006/relationships/tags" Target="../tags/tag20.xml"/><Relationship Id="rId39" Type="http://schemas.openxmlformats.org/officeDocument/2006/relationships/tags" Target="../tags/tag55.xml"/><Relationship Id="rId38" Type="http://schemas.openxmlformats.org/officeDocument/2006/relationships/tags" Target="../tags/tag54.xml"/><Relationship Id="rId37" Type="http://schemas.openxmlformats.org/officeDocument/2006/relationships/tags" Target="../tags/tag53.xml"/><Relationship Id="rId36" Type="http://schemas.openxmlformats.org/officeDocument/2006/relationships/tags" Target="../tags/tag52.xml"/><Relationship Id="rId35" Type="http://schemas.openxmlformats.org/officeDocument/2006/relationships/tags" Target="../tags/tag51.xml"/><Relationship Id="rId34" Type="http://schemas.openxmlformats.org/officeDocument/2006/relationships/tags" Target="../tags/tag50.xml"/><Relationship Id="rId33" Type="http://schemas.openxmlformats.org/officeDocument/2006/relationships/tags" Target="../tags/tag49.xml"/><Relationship Id="rId32" Type="http://schemas.openxmlformats.org/officeDocument/2006/relationships/tags" Target="../tags/tag48.xml"/><Relationship Id="rId31" Type="http://schemas.openxmlformats.org/officeDocument/2006/relationships/tags" Target="../tags/tag47.xml"/><Relationship Id="rId30" Type="http://schemas.openxmlformats.org/officeDocument/2006/relationships/tags" Target="../tags/tag46.xml"/><Relationship Id="rId3" Type="http://schemas.openxmlformats.org/officeDocument/2006/relationships/tags" Target="../tags/tag19.xml"/><Relationship Id="rId29" Type="http://schemas.openxmlformats.org/officeDocument/2006/relationships/tags" Target="../tags/tag45.xml"/><Relationship Id="rId28" Type="http://schemas.openxmlformats.org/officeDocument/2006/relationships/tags" Target="../tags/tag44.xml"/><Relationship Id="rId27" Type="http://schemas.openxmlformats.org/officeDocument/2006/relationships/tags" Target="../tags/tag43.xml"/><Relationship Id="rId26" Type="http://schemas.openxmlformats.org/officeDocument/2006/relationships/tags" Target="../tags/tag42.xml"/><Relationship Id="rId25" Type="http://schemas.openxmlformats.org/officeDocument/2006/relationships/tags" Target="../tags/tag41.xml"/><Relationship Id="rId24" Type="http://schemas.openxmlformats.org/officeDocument/2006/relationships/tags" Target="../tags/tag40.xml"/><Relationship Id="rId23" Type="http://schemas.openxmlformats.org/officeDocument/2006/relationships/tags" Target="../tags/tag39.xml"/><Relationship Id="rId22" Type="http://schemas.openxmlformats.org/officeDocument/2006/relationships/tags" Target="../tags/tag38.xml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tags" Target="../tags/tag18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6" Type="http://schemas.openxmlformats.org/officeDocument/2006/relationships/notesSlide" Target="../notesSlides/notesSlide4.xml"/><Relationship Id="rId105" Type="http://schemas.openxmlformats.org/officeDocument/2006/relationships/slideLayout" Target="../slideLayouts/slideLayout3.xml"/><Relationship Id="rId104" Type="http://schemas.openxmlformats.org/officeDocument/2006/relationships/audio" Target="../media/audio1.wav"/><Relationship Id="rId103" Type="http://schemas.openxmlformats.org/officeDocument/2006/relationships/image" Target="../media/image30.png"/><Relationship Id="rId102" Type="http://schemas.openxmlformats.org/officeDocument/2006/relationships/image" Target="../media/image29.png"/><Relationship Id="rId101" Type="http://schemas.openxmlformats.org/officeDocument/2006/relationships/tags" Target="../tags/tag110.xml"/><Relationship Id="rId100" Type="http://schemas.openxmlformats.org/officeDocument/2006/relationships/image" Target="../media/image28.png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35.png"/><Relationship Id="rId7" Type="http://schemas.openxmlformats.org/officeDocument/2006/relationships/tags" Target="../tags/tag113.xml"/><Relationship Id="rId6" Type="http://schemas.openxmlformats.org/officeDocument/2006/relationships/image" Target="../media/image34.png"/><Relationship Id="rId5" Type="http://schemas.openxmlformats.org/officeDocument/2006/relationships/tags" Target="../tags/tag112.xml"/><Relationship Id="rId4" Type="http://schemas.openxmlformats.org/officeDocument/2006/relationships/image" Target="../media/image33.png"/><Relationship Id="rId3" Type="http://schemas.openxmlformats.org/officeDocument/2006/relationships/tags" Target="../tags/tag111.xml"/><Relationship Id="rId23" Type="http://schemas.openxmlformats.org/officeDocument/2006/relationships/notesSlide" Target="../notesSlides/notesSlide5.xml"/><Relationship Id="rId22" Type="http://schemas.openxmlformats.org/officeDocument/2006/relationships/slideLayout" Target="../slideLayouts/slideLayout3.xml"/><Relationship Id="rId21" Type="http://schemas.openxmlformats.org/officeDocument/2006/relationships/audio" Target="../media/audio1.wav"/><Relationship Id="rId20" Type="http://schemas.openxmlformats.org/officeDocument/2006/relationships/image" Target="../media/image36.png"/><Relationship Id="rId2" Type="http://schemas.microsoft.com/office/2007/relationships/hdphoto" Target="../media/image32.wdp"/><Relationship Id="rId19" Type="http://schemas.openxmlformats.org/officeDocument/2006/relationships/tags" Target="../tags/tag12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svg"/><Relationship Id="rId8" Type="http://schemas.openxmlformats.org/officeDocument/2006/relationships/image" Target="../media/image39.png"/><Relationship Id="rId7" Type="http://schemas.openxmlformats.org/officeDocument/2006/relationships/tags" Target="../tags/tag126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microsoft.com/office/2007/relationships/hdphoto" Target="../media/image32.wdp"/><Relationship Id="rId17" Type="http://schemas.openxmlformats.org/officeDocument/2006/relationships/slideLayout" Target="../slideLayouts/slideLayout3.xml"/><Relationship Id="rId16" Type="http://schemas.openxmlformats.org/officeDocument/2006/relationships/audio" Target="../media/audio1.wav"/><Relationship Id="rId15" Type="http://schemas.openxmlformats.org/officeDocument/2006/relationships/image" Target="../media/image44.svg"/><Relationship Id="rId14" Type="http://schemas.openxmlformats.org/officeDocument/2006/relationships/image" Target="../media/image43.png"/><Relationship Id="rId13" Type="http://schemas.openxmlformats.org/officeDocument/2006/relationships/tags" Target="../tags/tag128.xml"/><Relationship Id="rId12" Type="http://schemas.openxmlformats.org/officeDocument/2006/relationships/image" Target="../media/image42.svg"/><Relationship Id="rId11" Type="http://schemas.openxmlformats.org/officeDocument/2006/relationships/image" Target="../media/image41.png"/><Relationship Id="rId10" Type="http://schemas.openxmlformats.org/officeDocument/2006/relationships/tags" Target="../tags/tag127.xml"/><Relationship Id="rId1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2" Type="http://schemas.openxmlformats.org/officeDocument/2006/relationships/slideLayout" Target="../slideLayouts/slideLayout3.xml"/><Relationship Id="rId41" Type="http://schemas.openxmlformats.org/officeDocument/2006/relationships/audio" Target="../media/audio1.wav"/><Relationship Id="rId40" Type="http://schemas.openxmlformats.org/officeDocument/2006/relationships/image" Target="../media/image48.png"/><Relationship Id="rId4" Type="http://schemas.openxmlformats.org/officeDocument/2006/relationships/tags" Target="../tags/tag131.xml"/><Relationship Id="rId39" Type="http://schemas.openxmlformats.org/officeDocument/2006/relationships/image" Target="../media/image47.png"/><Relationship Id="rId38" Type="http://schemas.openxmlformats.org/officeDocument/2006/relationships/image" Target="../media/image46.png"/><Relationship Id="rId37" Type="http://schemas.openxmlformats.org/officeDocument/2006/relationships/tags" Target="../tags/tag164.xml"/><Relationship Id="rId36" Type="http://schemas.openxmlformats.org/officeDocument/2006/relationships/tags" Target="../tags/tag163.xml"/><Relationship Id="rId35" Type="http://schemas.openxmlformats.org/officeDocument/2006/relationships/tags" Target="../tags/tag162.xml"/><Relationship Id="rId34" Type="http://schemas.openxmlformats.org/officeDocument/2006/relationships/tags" Target="../tags/tag161.xml"/><Relationship Id="rId33" Type="http://schemas.openxmlformats.org/officeDocument/2006/relationships/tags" Target="../tags/tag160.xml"/><Relationship Id="rId32" Type="http://schemas.openxmlformats.org/officeDocument/2006/relationships/tags" Target="../tags/tag159.xml"/><Relationship Id="rId31" Type="http://schemas.openxmlformats.org/officeDocument/2006/relationships/tags" Target="../tags/tag158.xml"/><Relationship Id="rId30" Type="http://schemas.openxmlformats.org/officeDocument/2006/relationships/tags" Target="../tags/tag157.xml"/><Relationship Id="rId3" Type="http://schemas.openxmlformats.org/officeDocument/2006/relationships/tags" Target="../tags/tag130.xml"/><Relationship Id="rId29" Type="http://schemas.openxmlformats.org/officeDocument/2006/relationships/tags" Target="../tags/tag156.xml"/><Relationship Id="rId28" Type="http://schemas.openxmlformats.org/officeDocument/2006/relationships/tags" Target="../tags/tag155.xml"/><Relationship Id="rId27" Type="http://schemas.openxmlformats.org/officeDocument/2006/relationships/tags" Target="../tags/tag154.xml"/><Relationship Id="rId26" Type="http://schemas.openxmlformats.org/officeDocument/2006/relationships/tags" Target="../tags/tag153.xml"/><Relationship Id="rId25" Type="http://schemas.openxmlformats.org/officeDocument/2006/relationships/tags" Target="../tags/tag152.xml"/><Relationship Id="rId24" Type="http://schemas.openxmlformats.org/officeDocument/2006/relationships/tags" Target="../tags/tag151.xml"/><Relationship Id="rId23" Type="http://schemas.openxmlformats.org/officeDocument/2006/relationships/tags" Target="../tags/tag150.xml"/><Relationship Id="rId22" Type="http://schemas.openxmlformats.org/officeDocument/2006/relationships/tags" Target="../tags/tag149.xml"/><Relationship Id="rId21" Type="http://schemas.openxmlformats.org/officeDocument/2006/relationships/tags" Target="../tags/tag148.xml"/><Relationship Id="rId20" Type="http://schemas.openxmlformats.org/officeDocument/2006/relationships/tags" Target="../tags/tag147.xml"/><Relationship Id="rId2" Type="http://schemas.openxmlformats.org/officeDocument/2006/relationships/image" Target="../media/image45.png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tags" Target="../tags/tag1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3175" y="0"/>
            <a:ext cx="12205970" cy="3705860"/>
          </a:xfrm>
          <a:prstGeom prst="rect">
            <a:avLst/>
          </a:prstGeom>
        </p:spPr>
      </p:pic>
      <p:sp>
        <p:nvSpPr>
          <p:cNvPr id="16" name="原创设计师QQ598969553          _2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-14514" y="2940373"/>
            <a:ext cx="6582843" cy="841140"/>
          </a:xfrm>
          <a:custGeom>
            <a:avLst/>
            <a:gdLst>
              <a:gd name="connsiteX0" fmla="*/ 1901236 w 6544514"/>
              <a:gd name="connsiteY0" fmla="*/ 0 h 836242"/>
              <a:gd name="connsiteX1" fmla="*/ 6277898 w 6544514"/>
              <a:gd name="connsiteY1" fmla="*/ 682931 h 836242"/>
              <a:gd name="connsiteX2" fmla="*/ 6544514 w 6544514"/>
              <a:gd name="connsiteY2" fmla="*/ 752618 h 836242"/>
              <a:gd name="connsiteX3" fmla="*/ 5914330 w 6544514"/>
              <a:gd name="connsiteY3" fmla="*/ 804883 h 836242"/>
              <a:gd name="connsiteX4" fmla="*/ 5744665 w 6544514"/>
              <a:gd name="connsiteY4" fmla="*/ 815336 h 836242"/>
              <a:gd name="connsiteX5" fmla="*/ 5862392 w 6544514"/>
              <a:gd name="connsiteY5" fmla="*/ 836242 h 836242"/>
              <a:gd name="connsiteX6" fmla="*/ 5218358 w 6544514"/>
              <a:gd name="connsiteY6" fmla="*/ 759587 h 836242"/>
              <a:gd name="connsiteX7" fmla="*/ 4304245 w 6544514"/>
              <a:gd name="connsiteY7" fmla="*/ 571432 h 836242"/>
              <a:gd name="connsiteX8" fmla="*/ 2084751 w 6544514"/>
              <a:gd name="connsiteY8" fmla="*/ 407668 h 836242"/>
              <a:gd name="connsiteX9" fmla="*/ 973273 w 6544514"/>
              <a:gd name="connsiteY9" fmla="*/ 473871 h 836242"/>
              <a:gd name="connsiteX10" fmla="*/ 47150 w 6544514"/>
              <a:gd name="connsiteY10" fmla="*/ 598817 h 836242"/>
              <a:gd name="connsiteX11" fmla="*/ 0 w 6544514"/>
              <a:gd name="connsiteY11" fmla="*/ 607436 h 836242"/>
              <a:gd name="connsiteX12" fmla="*/ 0 w 6544514"/>
              <a:gd name="connsiteY12" fmla="*/ 195807 h 836242"/>
              <a:gd name="connsiteX13" fmla="*/ 29296 w 6544514"/>
              <a:gd name="connsiteY13" fmla="*/ 189897 h 836242"/>
              <a:gd name="connsiteX14" fmla="*/ 152649 w 6544514"/>
              <a:gd name="connsiteY14" fmla="*/ 174217 h 836242"/>
              <a:gd name="connsiteX15" fmla="*/ 374252 w 6544514"/>
              <a:gd name="connsiteY15" fmla="*/ 132405 h 836242"/>
              <a:gd name="connsiteX16" fmla="*/ 1309140 w 6544514"/>
              <a:gd name="connsiteY16" fmla="*/ 17422 h 836242"/>
              <a:gd name="connsiteX17" fmla="*/ 1901236 w 6544514"/>
              <a:gd name="connsiteY17" fmla="*/ 0 h 83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544514" h="836242">
                <a:moveTo>
                  <a:pt x="1901236" y="0"/>
                </a:moveTo>
                <a:cubicBezTo>
                  <a:pt x="3379745" y="10453"/>
                  <a:pt x="4844403" y="334497"/>
                  <a:pt x="6277898" y="682931"/>
                </a:cubicBezTo>
                <a:cubicBezTo>
                  <a:pt x="6302136" y="689900"/>
                  <a:pt x="6416400" y="721259"/>
                  <a:pt x="6544514" y="752618"/>
                </a:cubicBezTo>
                <a:cubicBezTo>
                  <a:pt x="6336761" y="773524"/>
                  <a:pt x="6125546" y="790946"/>
                  <a:pt x="5914330" y="804883"/>
                </a:cubicBezTo>
                <a:cubicBezTo>
                  <a:pt x="5858930" y="808367"/>
                  <a:pt x="5800066" y="811852"/>
                  <a:pt x="5744665" y="815336"/>
                </a:cubicBezTo>
                <a:cubicBezTo>
                  <a:pt x="5782754" y="822305"/>
                  <a:pt x="5824304" y="829273"/>
                  <a:pt x="5862392" y="836242"/>
                </a:cubicBezTo>
                <a:cubicBezTo>
                  <a:pt x="5647714" y="818820"/>
                  <a:pt x="5429574" y="794430"/>
                  <a:pt x="5218358" y="759587"/>
                </a:cubicBezTo>
                <a:cubicBezTo>
                  <a:pt x="4910191" y="707322"/>
                  <a:pt x="4612412" y="620213"/>
                  <a:pt x="4304245" y="571432"/>
                </a:cubicBezTo>
                <a:cubicBezTo>
                  <a:pt x="3570185" y="449480"/>
                  <a:pt x="2825737" y="397215"/>
                  <a:pt x="2084751" y="407668"/>
                </a:cubicBezTo>
                <a:cubicBezTo>
                  <a:pt x="1714259" y="414637"/>
                  <a:pt x="1340303" y="435543"/>
                  <a:pt x="973273" y="473871"/>
                </a:cubicBezTo>
                <a:cubicBezTo>
                  <a:pt x="903157" y="481710"/>
                  <a:pt x="328590" y="550308"/>
                  <a:pt x="47150" y="598817"/>
                </a:cubicBezTo>
                <a:lnTo>
                  <a:pt x="0" y="607436"/>
                </a:lnTo>
                <a:lnTo>
                  <a:pt x="0" y="195807"/>
                </a:lnTo>
                <a:lnTo>
                  <a:pt x="29296" y="189897"/>
                </a:lnTo>
                <a:cubicBezTo>
                  <a:pt x="77339" y="182928"/>
                  <a:pt x="126680" y="179444"/>
                  <a:pt x="152649" y="174217"/>
                </a:cubicBezTo>
                <a:cubicBezTo>
                  <a:pt x="228825" y="160280"/>
                  <a:pt x="301539" y="146342"/>
                  <a:pt x="374252" y="132405"/>
                </a:cubicBezTo>
                <a:cubicBezTo>
                  <a:pt x="682419" y="76656"/>
                  <a:pt x="994049" y="34844"/>
                  <a:pt x="1309140" y="17422"/>
                </a:cubicBezTo>
                <a:cubicBezTo>
                  <a:pt x="1506506" y="3484"/>
                  <a:pt x="1703871" y="0"/>
                  <a:pt x="19012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srgbClr val="4472C4"/>
              </a:solidFill>
            </a:endParaRPr>
          </a:p>
        </p:txBody>
      </p:sp>
      <p:sp>
        <p:nvSpPr>
          <p:cNvPr id="15" name="原创设计师QQ598969553          _3"/>
          <p:cNvSpPr>
            <a:spLocks noGrp="1" noSelect="1" noRot="1" noChangeAspect="1" noMove="1" noResize="1" noChangeShapeType="1" noTextEdit="1"/>
          </p:cNvSpPr>
          <p:nvPr/>
        </p:nvSpPr>
        <p:spPr bwMode="auto">
          <a:xfrm>
            <a:off x="5745110" y="2765193"/>
            <a:ext cx="6446890" cy="1343135"/>
          </a:xfrm>
          <a:custGeom>
            <a:avLst/>
            <a:gdLst>
              <a:gd name="connsiteX0" fmla="*/ 6095549 w 6446890"/>
              <a:gd name="connsiteY0" fmla="*/ 1 h 1343135"/>
              <a:gd name="connsiteX1" fmla="*/ 6361787 w 6446890"/>
              <a:gd name="connsiteY1" fmla="*/ 19670 h 1343135"/>
              <a:gd name="connsiteX2" fmla="*/ 6446890 w 6446890"/>
              <a:gd name="connsiteY2" fmla="*/ 41717 h 1343135"/>
              <a:gd name="connsiteX3" fmla="*/ 6446890 w 6446890"/>
              <a:gd name="connsiteY3" fmla="*/ 592580 h 1343135"/>
              <a:gd name="connsiteX4" fmla="*/ 6386022 w 6446890"/>
              <a:gd name="connsiteY4" fmla="*/ 612238 h 1343135"/>
              <a:gd name="connsiteX5" fmla="*/ 6124626 w 6446890"/>
              <a:gd name="connsiteY5" fmla="*/ 711443 h 1343135"/>
              <a:gd name="connsiteX6" fmla="*/ 5567212 w 6446890"/>
              <a:gd name="connsiteY6" fmla="*/ 934221 h 1343135"/>
              <a:gd name="connsiteX7" fmla="*/ 4407376 w 6446890"/>
              <a:gd name="connsiteY7" fmla="*/ 1244020 h 1343135"/>
              <a:gd name="connsiteX8" fmla="*/ 117715 w 6446890"/>
              <a:gd name="connsiteY8" fmla="*/ 1014281 h 1343135"/>
              <a:gd name="connsiteX9" fmla="*/ 0 w 6446890"/>
              <a:gd name="connsiteY9" fmla="*/ 993396 h 1343135"/>
              <a:gd name="connsiteX10" fmla="*/ 169648 w 6446890"/>
              <a:gd name="connsiteY10" fmla="*/ 982953 h 1343135"/>
              <a:gd name="connsiteX11" fmla="*/ 799768 w 6446890"/>
              <a:gd name="connsiteY11" fmla="*/ 930740 h 1343135"/>
              <a:gd name="connsiteX12" fmla="*/ 3167910 w 6446890"/>
              <a:gd name="connsiteY12" fmla="*/ 533918 h 1343135"/>
              <a:gd name="connsiteX13" fmla="*/ 4757058 w 6446890"/>
              <a:gd name="connsiteY13" fmla="*/ 171904 h 1343135"/>
              <a:gd name="connsiteX14" fmla="*/ 6095549 w 6446890"/>
              <a:gd name="connsiteY14" fmla="*/ 1 h 134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46890" h="1343135">
                <a:moveTo>
                  <a:pt x="6095549" y="1"/>
                </a:moveTo>
                <a:cubicBezTo>
                  <a:pt x="6193978" y="-60"/>
                  <a:pt x="6284644" y="5773"/>
                  <a:pt x="6361787" y="19670"/>
                </a:cubicBezTo>
                <a:lnTo>
                  <a:pt x="6446890" y="41717"/>
                </a:lnTo>
                <a:lnTo>
                  <a:pt x="6446890" y="592580"/>
                </a:lnTo>
                <a:lnTo>
                  <a:pt x="6386022" y="612238"/>
                </a:lnTo>
                <a:cubicBezTo>
                  <a:pt x="6268307" y="652268"/>
                  <a:pt x="6145399" y="701000"/>
                  <a:pt x="6124626" y="711443"/>
                </a:cubicBezTo>
                <a:cubicBezTo>
                  <a:pt x="5941130" y="791504"/>
                  <a:pt x="5757633" y="864603"/>
                  <a:pt x="5567212" y="934221"/>
                </a:cubicBezTo>
                <a:cubicBezTo>
                  <a:pt x="5189833" y="1069976"/>
                  <a:pt x="4802067" y="1177883"/>
                  <a:pt x="4407376" y="1244020"/>
                </a:cubicBezTo>
                <a:cubicBezTo>
                  <a:pt x="2991338" y="1484202"/>
                  <a:pt x="1526829" y="1240539"/>
                  <a:pt x="117715" y="1014281"/>
                </a:cubicBezTo>
                <a:cubicBezTo>
                  <a:pt x="79631" y="1007319"/>
                  <a:pt x="38084" y="1000358"/>
                  <a:pt x="0" y="993396"/>
                </a:cubicBezTo>
                <a:cubicBezTo>
                  <a:pt x="55395" y="989915"/>
                  <a:pt x="114253" y="986434"/>
                  <a:pt x="169648" y="982953"/>
                </a:cubicBezTo>
                <a:cubicBezTo>
                  <a:pt x="380842" y="969030"/>
                  <a:pt x="592036" y="951625"/>
                  <a:pt x="799768" y="930740"/>
                </a:cubicBezTo>
                <a:cubicBezTo>
                  <a:pt x="1596073" y="857641"/>
                  <a:pt x="2381991" y="735810"/>
                  <a:pt x="3167910" y="533918"/>
                </a:cubicBezTo>
                <a:cubicBezTo>
                  <a:pt x="3694164" y="398163"/>
                  <a:pt x="4216956" y="258927"/>
                  <a:pt x="4757058" y="171904"/>
                </a:cubicBezTo>
                <a:cubicBezTo>
                  <a:pt x="4917185" y="147973"/>
                  <a:pt x="5603403" y="307"/>
                  <a:pt x="6095549" y="1"/>
                </a:cubicBezTo>
                <a:close/>
              </a:path>
            </a:pathLst>
          </a:custGeom>
          <a:solidFill>
            <a:srgbClr val="F9950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06755" y="4347845"/>
            <a:ext cx="10603865" cy="5537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3600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润和软件基于HopeOS for </a:t>
            </a:r>
            <a:r>
              <a:rPr lang="zh-CN" sz="3600" b="1" dirty="0" smtClean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AI的智慧城市</a:t>
            </a:r>
            <a:r>
              <a:rPr lang="zh-CN" sz="3600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方案实践</a:t>
            </a:r>
            <a:endParaRPr lang="zh-CN" sz="3600" b="1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6858" y="5701887"/>
            <a:ext cx="1102866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2024</a:t>
            </a:r>
            <a:r>
              <a:rPr lang="zh-CN" altLang="en-US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lang="en-US" altLang="zh-CN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</a:t>
            </a:r>
            <a:r>
              <a:rPr lang="zh-CN" altLang="en-US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月</a:t>
            </a:r>
            <a:endParaRPr lang="zh-CN" altLang="en-US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2" name="type.wav"/>
          </p:stSnd>
        </p:sndAc>
      </p:transition>
    </mc:Choice>
    <mc:Fallback>
      <p:transition spd="slow">
        <p:sndAc>
          <p:stSnd>
            <p:snd r:embed="rId2" name="typ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00943" y="701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8" name="图片 7" descr="图示&#10;&#10;描述已自动生成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" y="0"/>
            <a:ext cx="12179808" cy="6858000"/>
          </a:xfrm>
          <a:prstGeom prst="rect">
            <a:avLst/>
          </a:prstGeom>
        </p:spPr>
      </p:pic>
      <p:pic>
        <p:nvPicPr>
          <p:cNvPr id="9" name="图片 8" descr="文本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936" y="324026"/>
            <a:ext cx="1551697" cy="580849"/>
          </a:xfrm>
          <a:prstGeom prst="rect">
            <a:avLst/>
          </a:prstGeom>
        </p:spPr>
      </p:pic>
      <p:sp>
        <p:nvSpPr>
          <p:cNvPr id="6" name="文本框 17"/>
          <p:cNvSpPr txBox="1"/>
          <p:nvPr/>
        </p:nvSpPr>
        <p:spPr>
          <a:xfrm>
            <a:off x="630234" y="1205310"/>
            <a:ext cx="2010941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谢谢！</a:t>
            </a:r>
            <a:endParaRPr lang="zh-CN" sz="4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4" name="type.wav"/>
          </p:stSnd>
        </p:sndAc>
      </p:transition>
    </mc:Choice>
    <mc:Fallback>
      <p:transition spd="slow">
        <p:sndAc>
          <p:stSnd>
            <p:snd r:embed="rId4" name="typ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6598" y="4782947"/>
            <a:ext cx="2531960" cy="1417829"/>
          </a:xfrm>
          <a:prstGeom prst="rect">
            <a:avLst/>
          </a:prstGeom>
          <a:gradFill>
            <a:gsLst>
              <a:gs pos="0">
                <a:srgbClr val="E0E0E0">
                  <a:alpha val="4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16598" y="4656688"/>
            <a:ext cx="2531960" cy="162882"/>
            <a:chOff x="625587" y="5251959"/>
            <a:chExt cx="10944000" cy="232211"/>
          </a:xfrm>
        </p:grpSpPr>
        <p:grpSp>
          <p:nvGrpSpPr>
            <p:cNvPr id="63" name="组合 62"/>
            <p:cNvGrpSpPr/>
            <p:nvPr/>
          </p:nvGrpSpPr>
          <p:grpSpPr>
            <a:xfrm>
              <a:off x="625587" y="5251959"/>
              <a:ext cx="10944000" cy="232211"/>
              <a:chOff x="625587" y="1301528"/>
              <a:chExt cx="10944000" cy="232211"/>
            </a:xfrm>
          </p:grpSpPr>
          <p:sp>
            <p:nvSpPr>
              <p:cNvPr id="65" name="梯形 64"/>
              <p:cNvSpPr/>
              <p:nvPr/>
            </p:nvSpPr>
            <p:spPr>
              <a:xfrm>
                <a:off x="662067" y="1353739"/>
                <a:ext cx="1087104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lumMod val="75000"/>
                      <a:alpha val="1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rgbClr val="C7000B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66" name="梯形 65"/>
              <p:cNvSpPr/>
              <p:nvPr/>
            </p:nvSpPr>
            <p:spPr>
              <a:xfrm>
                <a:off x="625587" y="1301528"/>
                <a:ext cx="1094400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lumMod val="75000"/>
                      <a:alpha val="2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6350" cap="rnd">
                <a:gradFill>
                  <a:gsLst>
                    <a:gs pos="100000">
                      <a:schemeClr val="bg1">
                        <a:lumMod val="65000"/>
                        <a:alpha val="5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rgbClr val="C7000B"/>
                  </a:solidFill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64" name="直接连接符 63"/>
            <p:cNvCxnSpPr/>
            <p:nvPr/>
          </p:nvCxnSpPr>
          <p:spPr>
            <a:xfrm>
              <a:off x="4657587" y="5431959"/>
              <a:ext cx="2880000" cy="0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3453800" y="4207361"/>
            <a:ext cx="2531960" cy="1993416"/>
            <a:chOff x="3726498" y="4207360"/>
            <a:chExt cx="2794000" cy="2201313"/>
          </a:xfrm>
        </p:grpSpPr>
        <p:sp>
          <p:nvSpPr>
            <p:cNvPr id="67" name="矩形 66"/>
            <p:cNvSpPr/>
            <p:nvPr/>
          </p:nvSpPr>
          <p:spPr>
            <a:xfrm>
              <a:off x="3726498" y="4387360"/>
              <a:ext cx="2794000" cy="2021313"/>
            </a:xfrm>
            <a:prstGeom prst="rect">
              <a:avLst/>
            </a:prstGeom>
            <a:gradFill>
              <a:gsLst>
                <a:gs pos="0">
                  <a:srgbClr val="E0E0E0">
                    <a:alpha val="40000"/>
                  </a:srgbClr>
                </a:gs>
                <a:gs pos="100000">
                  <a:schemeClr val="bg1">
                    <a:lumMod val="7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3726498" y="4207360"/>
              <a:ext cx="2794000" cy="232211"/>
              <a:chOff x="625587" y="5251959"/>
              <a:chExt cx="10944000" cy="232211"/>
            </a:xfrm>
          </p:grpSpPr>
          <p:grpSp>
            <p:nvGrpSpPr>
              <p:cNvPr id="72" name="组合 71"/>
              <p:cNvGrpSpPr/>
              <p:nvPr/>
            </p:nvGrpSpPr>
            <p:grpSpPr>
              <a:xfrm>
                <a:off x="625587" y="5251959"/>
                <a:ext cx="10944000" cy="232211"/>
                <a:chOff x="625587" y="1301528"/>
                <a:chExt cx="10944000" cy="232211"/>
              </a:xfrm>
            </p:grpSpPr>
            <p:sp>
              <p:nvSpPr>
                <p:cNvPr id="74" name="梯形 73"/>
                <p:cNvSpPr/>
                <p:nvPr/>
              </p:nvSpPr>
              <p:spPr>
                <a:xfrm>
                  <a:off x="662067" y="1353739"/>
                  <a:ext cx="10871040" cy="180000"/>
                </a:xfrm>
                <a:prstGeom prst="trapezoid">
                  <a:avLst>
                    <a:gd name="adj" fmla="val 305642"/>
                  </a:avLst>
                </a:prstGeom>
                <a:gradFill>
                  <a:gsLst>
                    <a:gs pos="100000">
                      <a:schemeClr val="bg1">
                        <a:lumMod val="75000"/>
                        <a:alpha val="1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 kern="0">
                    <a:solidFill>
                      <a:srgbClr val="C7000B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梯形 74"/>
                <p:cNvSpPr/>
                <p:nvPr/>
              </p:nvSpPr>
              <p:spPr>
                <a:xfrm>
                  <a:off x="625587" y="1301528"/>
                  <a:ext cx="10944000" cy="180000"/>
                </a:xfrm>
                <a:prstGeom prst="trapezoid">
                  <a:avLst>
                    <a:gd name="adj" fmla="val 305642"/>
                  </a:avLst>
                </a:prstGeom>
                <a:gradFill>
                  <a:gsLst>
                    <a:gs pos="100000">
                      <a:schemeClr val="bg1">
                        <a:lumMod val="75000"/>
                        <a:alpha val="25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n w="6350" cap="rnd">
                  <a:gradFill>
                    <a:gsLst>
                      <a:gs pos="100000">
                        <a:schemeClr val="bg1">
                          <a:lumMod val="65000"/>
                          <a:alpha val="50000"/>
                        </a:schemeClr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defTabSz="914400"/>
                  <a:endParaRPr lang="zh-CN" altLang="en-US" sz="1800" kern="0">
                    <a:solidFill>
                      <a:srgbClr val="C7000B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3" name="直接连接符 72"/>
              <p:cNvCxnSpPr/>
              <p:nvPr/>
            </p:nvCxnSpPr>
            <p:spPr>
              <a:xfrm>
                <a:off x="4657587" y="5431959"/>
                <a:ext cx="2880000" cy="0"/>
              </a:xfrm>
              <a:prstGeom prst="line">
                <a:avLst/>
              </a:prstGeom>
              <a:ln w="12700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6" name="矩形 75"/>
          <p:cNvSpPr/>
          <p:nvPr/>
        </p:nvSpPr>
        <p:spPr>
          <a:xfrm>
            <a:off x="6191001" y="3938033"/>
            <a:ext cx="2531960" cy="2021313"/>
          </a:xfrm>
          <a:prstGeom prst="rect">
            <a:avLst/>
          </a:prstGeom>
          <a:gradFill>
            <a:gsLst>
              <a:gs pos="0">
                <a:srgbClr val="E0E0E0">
                  <a:alpha val="4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6191001" y="3758033"/>
            <a:ext cx="2531960" cy="232211"/>
            <a:chOff x="625587" y="5251959"/>
            <a:chExt cx="10944000" cy="232211"/>
          </a:xfrm>
        </p:grpSpPr>
        <p:grpSp>
          <p:nvGrpSpPr>
            <p:cNvPr id="81" name="组合 80"/>
            <p:cNvGrpSpPr/>
            <p:nvPr/>
          </p:nvGrpSpPr>
          <p:grpSpPr>
            <a:xfrm>
              <a:off x="625587" y="5251959"/>
              <a:ext cx="10944000" cy="232211"/>
              <a:chOff x="625587" y="1301528"/>
              <a:chExt cx="10944000" cy="232211"/>
            </a:xfrm>
          </p:grpSpPr>
          <p:sp>
            <p:nvSpPr>
              <p:cNvPr id="83" name="梯形 82"/>
              <p:cNvSpPr/>
              <p:nvPr/>
            </p:nvSpPr>
            <p:spPr>
              <a:xfrm>
                <a:off x="662067" y="1353739"/>
                <a:ext cx="1087104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lumMod val="75000"/>
                      <a:alpha val="1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rgbClr val="C7000B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4" name="梯形 83"/>
              <p:cNvSpPr/>
              <p:nvPr/>
            </p:nvSpPr>
            <p:spPr>
              <a:xfrm>
                <a:off x="625587" y="1301528"/>
                <a:ext cx="1094400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lumMod val="75000"/>
                      <a:alpha val="2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6350" cap="rnd">
                <a:gradFill>
                  <a:gsLst>
                    <a:gs pos="100000">
                      <a:schemeClr val="bg1">
                        <a:lumMod val="65000"/>
                        <a:alpha val="5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rgbClr val="C7000B"/>
                  </a:solidFill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82" name="直接连接符 81"/>
            <p:cNvCxnSpPr/>
            <p:nvPr/>
          </p:nvCxnSpPr>
          <p:spPr>
            <a:xfrm>
              <a:off x="4657587" y="5431959"/>
              <a:ext cx="2880000" cy="0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矩形 106"/>
          <p:cNvSpPr/>
          <p:nvPr/>
        </p:nvSpPr>
        <p:spPr>
          <a:xfrm>
            <a:off x="8928204" y="3366140"/>
            <a:ext cx="2531960" cy="2834635"/>
          </a:xfrm>
          <a:prstGeom prst="rect">
            <a:avLst/>
          </a:prstGeom>
          <a:gradFill>
            <a:gsLst>
              <a:gs pos="0">
                <a:srgbClr val="E0E0E0">
                  <a:alpha val="40000"/>
                </a:srgb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8" name="组合 107"/>
          <p:cNvGrpSpPr/>
          <p:nvPr/>
        </p:nvGrpSpPr>
        <p:grpSpPr>
          <a:xfrm>
            <a:off x="8928204" y="3186140"/>
            <a:ext cx="2531960" cy="232211"/>
            <a:chOff x="625587" y="5251959"/>
            <a:chExt cx="10944000" cy="232211"/>
          </a:xfrm>
        </p:grpSpPr>
        <p:grpSp>
          <p:nvGrpSpPr>
            <p:cNvPr id="109" name="组合 108"/>
            <p:cNvGrpSpPr/>
            <p:nvPr/>
          </p:nvGrpSpPr>
          <p:grpSpPr>
            <a:xfrm>
              <a:off x="625587" y="5251959"/>
              <a:ext cx="10944000" cy="232211"/>
              <a:chOff x="625587" y="1301528"/>
              <a:chExt cx="10944000" cy="232211"/>
            </a:xfrm>
          </p:grpSpPr>
          <p:sp>
            <p:nvSpPr>
              <p:cNvPr id="111" name="梯形 110"/>
              <p:cNvSpPr/>
              <p:nvPr/>
            </p:nvSpPr>
            <p:spPr>
              <a:xfrm>
                <a:off x="662067" y="1353739"/>
                <a:ext cx="1087104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lumMod val="75000"/>
                      <a:alpha val="1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rgbClr val="C7000B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12" name="梯形 111"/>
              <p:cNvSpPr/>
              <p:nvPr/>
            </p:nvSpPr>
            <p:spPr>
              <a:xfrm>
                <a:off x="625587" y="1301528"/>
                <a:ext cx="1094400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lumMod val="75000"/>
                      <a:alpha val="2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6350" cap="rnd">
                <a:gradFill>
                  <a:gsLst>
                    <a:gs pos="100000">
                      <a:schemeClr val="bg1">
                        <a:lumMod val="65000"/>
                        <a:alpha val="5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rgbClr val="C7000B"/>
                  </a:solidFill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0" name="直接连接符 109"/>
            <p:cNvCxnSpPr/>
            <p:nvPr/>
          </p:nvCxnSpPr>
          <p:spPr>
            <a:xfrm>
              <a:off x="4657587" y="5431959"/>
              <a:ext cx="2880000" cy="0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圆角矩形 4"/>
          <p:cNvSpPr/>
          <p:nvPr/>
        </p:nvSpPr>
        <p:spPr>
          <a:xfrm>
            <a:off x="731838" y="1268413"/>
            <a:ext cx="10728325" cy="1214437"/>
          </a:xfrm>
          <a:prstGeom prst="roundRect">
            <a:avLst>
              <a:gd name="adj" fmla="val 9264"/>
            </a:avLst>
          </a:prstGeom>
          <a:solidFill>
            <a:schemeClr val="bg1">
              <a:lumMod val="95000"/>
              <a:alpha val="50000"/>
            </a:schemeClr>
          </a:solidFill>
          <a:ln>
            <a:gradFill>
              <a:gsLst>
                <a:gs pos="0">
                  <a:schemeClr val="bg1">
                    <a:lumMod val="75000"/>
                    <a:alpha val="5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6598" y="434647"/>
            <a:ext cx="927576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润和软件“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个核心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+2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大系统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+3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大平台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+8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大行业”全新战略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04569" y="1469174"/>
            <a:ext cx="10182862" cy="8382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润和软件明确</a:t>
            </a:r>
            <a:r>
              <a:rPr kumimoji="0" lang="zh-CN" altLang="en-US" sz="1400" b="1" i="0" u="none" strike="noStrike" kern="1200" cap="none" spc="0" normalizeH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kumimoji="0" lang="en-US" altLang="zh-CN" sz="1400" b="1" i="0" u="none" strike="noStrike" kern="1200" cap="none" spc="0" normalizeH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1+2+3+8”</a:t>
            </a: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业务战略，基于“</a:t>
            </a:r>
            <a:r>
              <a:rPr kumimoji="0" lang="zh-CN" altLang="en-US" sz="1400" b="1" i="0" u="none" strike="noStrike" kern="1200" cap="none" spc="0" normalizeH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自主创新</a:t>
            </a: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”核心，打造基于“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openHarmony</a:t>
            </a: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”的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大操作系统，构建“物联网融合、边缘智能计算、数智使能”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大解决方案平台，深耕</a:t>
            </a:r>
            <a:r>
              <a:rPr kumimoji="0" lang="en-US" altLang="zh-CN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kumimoji="0" lang="zh-CN" altLang="en-US" sz="14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大重点行业，基于国产通用供应链，通过数字化、智能化创新技术，助力广大客户数字化转型和智能化升级。</a:t>
            </a:r>
            <a:endParaRPr kumimoji="0" lang="zh-CN" altLang="en-US" sz="1400" b="0" i="0" u="none" strike="noStrike" kern="1200" cap="none" spc="0" normalizeH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86613" y="4085669"/>
            <a:ext cx="31418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400" b="1" dirty="0" smtClean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4400"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4940" y="4355610"/>
            <a:ext cx="891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个核心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5"/>
          <p:cNvSpPr txBox="1"/>
          <p:nvPr/>
        </p:nvSpPr>
        <p:spPr>
          <a:xfrm>
            <a:off x="1572209" y="4977198"/>
            <a:ext cx="820738" cy="3689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自主创新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128036" y="3659625"/>
            <a:ext cx="31418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400" b="1" dirty="0" smtClean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4400"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466363" y="3938033"/>
            <a:ext cx="891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大系统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35"/>
          <p:cNvSpPr txBox="1"/>
          <p:nvPr/>
        </p:nvSpPr>
        <p:spPr>
          <a:xfrm>
            <a:off x="4309110" y="4527233"/>
            <a:ext cx="1458595" cy="7385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openEuler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openHarmony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35"/>
          <p:cNvSpPr txBox="1"/>
          <p:nvPr/>
        </p:nvSpPr>
        <p:spPr>
          <a:xfrm>
            <a:off x="6436712" y="4109389"/>
            <a:ext cx="2040538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物联网融合平台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边缘智能计算平台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数智使能平台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文本框 35"/>
          <p:cNvSpPr txBox="1"/>
          <p:nvPr/>
        </p:nvSpPr>
        <p:spPr>
          <a:xfrm>
            <a:off x="9146650" y="3490657"/>
            <a:ext cx="2095069" cy="147732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数字金融、智慧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数字电网、医疗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健康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城市、工业智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联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教育科技、应急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793516" y="3209945"/>
            <a:ext cx="31418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400" b="1" dirty="0" smtClean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4400"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131843" y="3478193"/>
            <a:ext cx="891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大平台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484292" y="2662326"/>
            <a:ext cx="31418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4400" b="1" dirty="0" smtClean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sz="4400"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9822619" y="2930574"/>
            <a:ext cx="8912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大行业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十字形 117"/>
          <p:cNvSpPr/>
          <p:nvPr/>
        </p:nvSpPr>
        <p:spPr>
          <a:xfrm>
            <a:off x="2990850" y="4036472"/>
            <a:ext cx="329077" cy="329077"/>
          </a:xfrm>
          <a:prstGeom prst="plus">
            <a:avLst>
              <a:gd name="adj" fmla="val 3464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十字形 118"/>
          <p:cNvSpPr/>
          <p:nvPr/>
        </p:nvSpPr>
        <p:spPr>
          <a:xfrm>
            <a:off x="5740712" y="3608956"/>
            <a:ext cx="329077" cy="329077"/>
          </a:xfrm>
          <a:prstGeom prst="plus">
            <a:avLst>
              <a:gd name="adj" fmla="val 3464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十字形 119"/>
          <p:cNvSpPr/>
          <p:nvPr/>
        </p:nvSpPr>
        <p:spPr>
          <a:xfrm>
            <a:off x="8480132" y="3043413"/>
            <a:ext cx="329077" cy="329077"/>
          </a:xfrm>
          <a:prstGeom prst="plus">
            <a:avLst>
              <a:gd name="adj" fmla="val 34648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1" name="type.wav"/>
          </p:stSnd>
        </p:sndAc>
      </p:transition>
    </mc:Choice>
    <mc:Fallback>
      <p:transition spd="slow">
        <p:sndAc>
          <p:stSnd>
            <p:snd r:embed="rId1" name="typ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731838" y="1268413"/>
            <a:ext cx="10728325" cy="896937"/>
          </a:xfrm>
          <a:prstGeom prst="roundRect">
            <a:avLst>
              <a:gd name="adj" fmla="val 9264"/>
            </a:avLst>
          </a:prstGeom>
          <a:gradFill>
            <a:gsLst>
              <a:gs pos="0">
                <a:schemeClr val="bg1">
                  <a:lumMod val="75000"/>
                  <a:alpha val="15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gradFill>
              <a:gsLst>
                <a:gs pos="0">
                  <a:schemeClr val="bg1">
                    <a:lumMod val="75000"/>
                    <a:alpha val="50000"/>
                  </a:scheme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5"/>
          <p:cNvSpPr txBox="1"/>
          <p:nvPr/>
        </p:nvSpPr>
        <p:spPr>
          <a:xfrm>
            <a:off x="716598" y="434647"/>
            <a:ext cx="9275762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智慧城市建设在数字化治理中的业务痛点分析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3"/>
          <p:cNvSpPr txBox="1"/>
          <p:nvPr/>
        </p:nvSpPr>
        <p:spPr>
          <a:xfrm>
            <a:off x="903605" y="1322318"/>
            <a:ext cx="8336915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超级海量数据导致数据无法得到有效处理，尤其是对非结构化数据的处理成为目前的热点难点问题；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基于专家经验的业务分析及预警模型，导致泛化能力不足，难以有效预警新形势下的新问题；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基于国产新型算力硬件的优化能力无法满足客户的业务发展需求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26344" y="2344420"/>
            <a:ext cx="1661795" cy="338772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3253820" y="2344420"/>
            <a:ext cx="1661795" cy="338772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5287646" y="2344420"/>
            <a:ext cx="1661795" cy="338772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7270037" y="2344420"/>
            <a:ext cx="1646237" cy="338772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/>
        </p:nvSpPr>
        <p:spPr>
          <a:xfrm>
            <a:off x="9303861" y="2344420"/>
            <a:ext cx="1661795" cy="338772"/>
          </a:xfrm>
          <a:prstGeom prst="roundRect">
            <a:avLst/>
          </a:prstGeom>
          <a:gradFill>
            <a:gsLst>
              <a:gs pos="0">
                <a:schemeClr val="bg1">
                  <a:lumMod val="75000"/>
                  <a:alpha val="50000"/>
                </a:scheme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object 42"/>
          <p:cNvSpPr/>
          <p:nvPr>
            <p:custDataLst>
              <p:tags r:id="rId1"/>
            </p:custDataLst>
          </p:nvPr>
        </p:nvSpPr>
        <p:spPr>
          <a:xfrm>
            <a:off x="9303861" y="2683192"/>
            <a:ext cx="1661795" cy="908050"/>
          </a:xfrm>
          <a:prstGeom prst="rect">
            <a:avLst/>
          </a:prstGeom>
          <a:blipFill>
            <a:blip r:embed="rId2" cstate="print"/>
            <a:srcRect/>
            <a:stretch>
              <a:fillRect r="-22309"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6344" y="2683192"/>
            <a:ext cx="1661795" cy="920115"/>
          </a:xfrm>
          <a:prstGeom prst="rect">
            <a:avLst/>
          </a:prstGeom>
        </p:spPr>
      </p:pic>
      <p:pic>
        <p:nvPicPr>
          <p:cNvPr id="26" name="图片 25" descr="/Users/lvchangbao/Desktop/京博视觉中台/人员离岗.jpeg人员离岗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202" b="202"/>
          <a:stretch>
            <a:fillRect/>
          </a:stretch>
        </p:blipFill>
        <p:spPr>
          <a:xfrm>
            <a:off x="5297806" y="2682881"/>
            <a:ext cx="1641475" cy="91979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594" y="2677985"/>
            <a:ext cx="1630680" cy="92532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6995" y="2678747"/>
            <a:ext cx="1655445" cy="912495"/>
          </a:xfrm>
          <a:prstGeom prst="rect">
            <a:avLst/>
          </a:prstGeom>
        </p:spPr>
      </p:pic>
      <p:sp>
        <p:nvSpPr>
          <p:cNvPr id="30" name="文本框 15"/>
          <p:cNvSpPr txBox="1"/>
          <p:nvPr/>
        </p:nvSpPr>
        <p:spPr>
          <a:xfrm>
            <a:off x="1800761" y="2436862"/>
            <a:ext cx="51296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人员打架</a:t>
            </a:r>
            <a:endParaRPr lang="zh-CN" altLang="en-US" sz="10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16"/>
          <p:cNvSpPr txBox="1"/>
          <p:nvPr/>
        </p:nvSpPr>
        <p:spPr>
          <a:xfrm>
            <a:off x="3828237" y="2436862"/>
            <a:ext cx="51296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人员聚集</a:t>
            </a:r>
            <a:endParaRPr lang="zh-CN" altLang="en-US" sz="1000" b="1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17"/>
          <p:cNvSpPr txBox="1"/>
          <p:nvPr/>
        </p:nvSpPr>
        <p:spPr>
          <a:xfrm>
            <a:off x="5862063" y="2436862"/>
            <a:ext cx="51296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办公离岗</a:t>
            </a:r>
            <a:endParaRPr lang="zh-CN" altLang="en-US" sz="1000" b="1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18"/>
          <p:cNvSpPr txBox="1"/>
          <p:nvPr/>
        </p:nvSpPr>
        <p:spPr>
          <a:xfrm>
            <a:off x="7844454" y="2436862"/>
            <a:ext cx="51296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环境治理</a:t>
            </a:r>
            <a:endParaRPr lang="zh-CN" altLang="en-US" sz="1000" b="1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19"/>
          <p:cNvSpPr txBox="1"/>
          <p:nvPr/>
        </p:nvSpPr>
        <p:spPr>
          <a:xfrm>
            <a:off x="9878278" y="2436862"/>
            <a:ext cx="51296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b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防灾减灾</a:t>
            </a:r>
            <a:endParaRPr lang="zh-CN" altLang="en-US" sz="1000" b="1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 descr="华为全连接大会-材料配图-智慧城市"/>
          <p:cNvPicPr>
            <a:picLocks noChangeAspect="1"/>
          </p:cNvPicPr>
          <p:nvPr/>
        </p:nvPicPr>
        <p:blipFill rotWithShape="1">
          <a:blip r:embed="rId9"/>
          <a:srcRect r="92215"/>
          <a:stretch>
            <a:fillRect/>
          </a:stretch>
        </p:blipFill>
        <p:spPr>
          <a:xfrm>
            <a:off x="1226344" y="3811411"/>
            <a:ext cx="628798" cy="2389364"/>
          </a:xfrm>
          <a:prstGeom prst="rect">
            <a:avLst/>
          </a:prstGeom>
        </p:spPr>
      </p:pic>
      <p:pic>
        <p:nvPicPr>
          <p:cNvPr id="41" name="图片 40" descr="华为全连接大会-材料配图-智慧城市"/>
          <p:cNvPicPr>
            <a:picLocks noChangeAspect="1"/>
          </p:cNvPicPr>
          <p:nvPr/>
        </p:nvPicPr>
        <p:blipFill rotWithShape="1">
          <a:blip r:embed="rId9"/>
          <a:srcRect l="13366" r="64613"/>
          <a:stretch>
            <a:fillRect/>
          </a:stretch>
        </p:blipFill>
        <p:spPr>
          <a:xfrm>
            <a:off x="2698100" y="3811411"/>
            <a:ext cx="1778715" cy="2389364"/>
          </a:xfrm>
          <a:prstGeom prst="rect">
            <a:avLst/>
          </a:prstGeom>
        </p:spPr>
      </p:pic>
      <p:pic>
        <p:nvPicPr>
          <p:cNvPr id="42" name="图片 41" descr="华为全连接大会-材料配图-智慧城市"/>
          <p:cNvPicPr>
            <a:picLocks noChangeAspect="1"/>
          </p:cNvPicPr>
          <p:nvPr/>
        </p:nvPicPr>
        <p:blipFill rotWithShape="1">
          <a:blip r:embed="rId9"/>
          <a:srcRect l="40633" r="43565"/>
          <a:stretch>
            <a:fillRect/>
          </a:stretch>
        </p:blipFill>
        <p:spPr>
          <a:xfrm>
            <a:off x="5319773" y="3811411"/>
            <a:ext cx="1276350" cy="2389364"/>
          </a:xfrm>
          <a:prstGeom prst="rect">
            <a:avLst/>
          </a:prstGeom>
        </p:spPr>
      </p:pic>
      <p:pic>
        <p:nvPicPr>
          <p:cNvPr id="43" name="图片 42" descr="华为全连接大会-材料配图-智慧城市"/>
          <p:cNvPicPr>
            <a:picLocks noChangeAspect="1"/>
          </p:cNvPicPr>
          <p:nvPr/>
        </p:nvPicPr>
        <p:blipFill rotWithShape="1">
          <a:blip r:embed="rId9"/>
          <a:srcRect l="61532" r="21351"/>
          <a:stretch>
            <a:fillRect/>
          </a:stretch>
        </p:blipFill>
        <p:spPr>
          <a:xfrm>
            <a:off x="7439081" y="3811411"/>
            <a:ext cx="1382574" cy="2389364"/>
          </a:xfrm>
          <a:prstGeom prst="rect">
            <a:avLst/>
          </a:prstGeom>
        </p:spPr>
      </p:pic>
      <p:pic>
        <p:nvPicPr>
          <p:cNvPr id="44" name="图片 43" descr="华为全连接大会-材料配图-智慧城市"/>
          <p:cNvPicPr>
            <a:picLocks noChangeAspect="1"/>
          </p:cNvPicPr>
          <p:nvPr/>
        </p:nvPicPr>
        <p:blipFill rotWithShape="1">
          <a:blip r:embed="rId9"/>
          <a:srcRect l="83892"/>
          <a:stretch>
            <a:fillRect/>
          </a:stretch>
        </p:blipFill>
        <p:spPr>
          <a:xfrm>
            <a:off x="9664611" y="3811411"/>
            <a:ext cx="1301045" cy="2389364"/>
          </a:xfrm>
          <a:prstGeom prst="rect">
            <a:avLst/>
          </a:prstGeom>
        </p:spPr>
      </p:pic>
      <p:sp>
        <p:nvSpPr>
          <p:cNvPr id="8" name="右箭头 7"/>
          <p:cNvSpPr/>
          <p:nvPr/>
        </p:nvSpPr>
        <p:spPr>
          <a:xfrm>
            <a:off x="2035781" y="4730750"/>
            <a:ext cx="555881" cy="412750"/>
          </a:xfrm>
          <a:prstGeom prst="rightArrow">
            <a:avLst/>
          </a:prstGeom>
          <a:gradFill>
            <a:gsLst>
              <a:gs pos="0">
                <a:srgbClr val="5B9BD5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右箭头 44"/>
          <p:cNvSpPr/>
          <p:nvPr/>
        </p:nvSpPr>
        <p:spPr>
          <a:xfrm>
            <a:off x="4634499" y="4730750"/>
            <a:ext cx="555881" cy="412750"/>
          </a:xfrm>
          <a:prstGeom prst="rightArrow">
            <a:avLst/>
          </a:prstGeom>
          <a:gradFill>
            <a:gsLst>
              <a:gs pos="0">
                <a:srgbClr val="5B9BD5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右箭头 45"/>
          <p:cNvSpPr/>
          <p:nvPr/>
        </p:nvSpPr>
        <p:spPr>
          <a:xfrm>
            <a:off x="6729713" y="4730750"/>
            <a:ext cx="555881" cy="412750"/>
          </a:xfrm>
          <a:prstGeom prst="rightArrow">
            <a:avLst/>
          </a:prstGeom>
          <a:gradFill>
            <a:gsLst>
              <a:gs pos="0">
                <a:srgbClr val="5B9BD5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右箭头 46"/>
          <p:cNvSpPr/>
          <p:nvPr/>
        </p:nvSpPr>
        <p:spPr>
          <a:xfrm>
            <a:off x="8962579" y="4730750"/>
            <a:ext cx="555881" cy="412750"/>
          </a:xfrm>
          <a:prstGeom prst="rightArrow">
            <a:avLst/>
          </a:prstGeom>
          <a:gradFill>
            <a:gsLst>
              <a:gs pos="0">
                <a:srgbClr val="5B9BD5"/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10" name="type.wav"/>
          </p:stSnd>
        </p:sndAc>
      </p:transition>
    </mc:Choice>
    <mc:Fallback>
      <p:transition spd="slow">
        <p:sndAc>
          <p:stSnd>
            <p:snd r:embed="rId10" name="typ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5"/>
          <p:cNvSpPr txBox="1"/>
          <p:nvPr/>
        </p:nvSpPr>
        <p:spPr>
          <a:xfrm>
            <a:off x="716598" y="434647"/>
            <a:ext cx="9275762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HopeOS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技术演进方向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从大数据分析到智能化分析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651500" y="1814195"/>
            <a:ext cx="1770380" cy="677545"/>
          </a:xfrm>
          <a:prstGeom prst="roundRect">
            <a:avLst/>
          </a:prstGeom>
          <a:solidFill>
            <a:srgbClr val="4BACC6">
              <a:lumMod val="75000"/>
            </a:srgbClr>
          </a:solidFill>
          <a:ln w="25400" cap="flat" cmpd="sng" algn="ctr">
            <a:solidFill>
              <a:srgbClr val="4F81BD">
                <a:lumMod val="75000"/>
              </a:srgbClr>
            </a:solidFill>
            <a:prstDash val="solid"/>
          </a:ln>
          <a:effectLst/>
        </p:spPr>
        <p:txBody>
          <a:bodyPr rtlCol="0" anchor="ctr"/>
          <a:p>
            <a:pPr algn="ctr"/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HopeOS+AI</a:t>
            </a:r>
            <a:endParaRPr lang="en-US" altLang="zh-CN" sz="1600" b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088765" y="2263140"/>
            <a:ext cx="1918335" cy="753110"/>
          </a:xfrm>
          <a:prstGeom prst="roundRect">
            <a:avLst/>
          </a:prstGeom>
          <a:solidFill>
            <a:srgbClr val="4F81BD">
              <a:lumMod val="75000"/>
            </a:srgbClr>
          </a:solidFill>
          <a:ln w="25400" cap="flat" cmpd="sng" algn="ctr">
            <a:solidFill>
              <a:srgbClr val="4BACC6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p>
            <a:pPr algn="ctr"/>
            <a:r>
              <a:rPr lang="en-US" altLang="zh-CN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HopeOS+</a:t>
            </a:r>
            <a:r>
              <a:rPr lang="zh-CN" altLang="en-US" sz="1600" b="1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zh-CN" altLang="en-US" sz="1600" b="1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777365" y="1420495"/>
            <a:ext cx="1914525" cy="407670"/>
          </a:xfrm>
          <a:prstGeom prst="roundRect">
            <a:avLst/>
          </a:prstGeom>
          <a:noFill/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rtlCol="0" anchor="ctr"/>
          <a:p>
            <a:pPr algn="ctr"/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HopeOS for Bigdata</a:t>
            </a:r>
            <a:endParaRPr lang="zh-CN" altLang="en-US" sz="14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98500" y="2040890"/>
            <a:ext cx="2064385" cy="407670"/>
          </a:xfrm>
          <a:prstGeom prst="roundRect">
            <a:avLst/>
          </a:prstGeom>
          <a:noFill/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rtlCol="0" anchor="ctr"/>
          <a:p>
            <a:pPr algn="ctr"/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HopeOS+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操作系统原地迁移方案</a:t>
            </a:r>
            <a:endParaRPr lang="zh-CN" altLang="en-US" sz="14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988060" y="2724150"/>
            <a:ext cx="2007235" cy="407670"/>
          </a:xfrm>
          <a:prstGeom prst="roundRect">
            <a:avLst/>
          </a:prstGeom>
          <a:noFill/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rtlCol="0" anchor="ctr"/>
          <a:p>
            <a:pPr algn="ctr"/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HopeOS+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大数据存算分离</a:t>
            </a:r>
            <a:endParaRPr lang="zh-CN" altLang="en-US" sz="14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141335" y="1250315"/>
            <a:ext cx="2211070" cy="407670"/>
          </a:xfrm>
          <a:prstGeom prst="roundRect">
            <a:avLst/>
          </a:prstGeom>
          <a:noFill/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rtlCol="0" anchor="ctr"/>
          <a:p>
            <a:pPr algn="ctr"/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HopeOS for AI</a:t>
            </a:r>
            <a:endParaRPr lang="en-US" altLang="zh-CN" sz="14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8913495" y="1937385"/>
            <a:ext cx="2585085" cy="407670"/>
          </a:xfrm>
          <a:prstGeom prst="roundRect">
            <a:avLst/>
          </a:prstGeom>
          <a:noFill/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rtlCol="0" anchor="ctr"/>
          <a:p>
            <a:pPr algn="ctr"/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HopeOS+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行业大模型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lang="en-US" altLang="zh-CN" sz="14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8372475" y="2656205"/>
            <a:ext cx="2853690" cy="407670"/>
          </a:xfrm>
          <a:prstGeom prst="roundRect">
            <a:avLst/>
          </a:prstGeom>
          <a:noFill/>
          <a:ln w="9525" cap="flat" cmpd="sng" algn="ctr">
            <a:solidFill>
              <a:srgbClr val="4BACC6">
                <a:lumMod val="60000"/>
                <a:lumOff val="40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</a:extLst>
        </p:spPr>
        <p:txBody>
          <a:bodyPr rtlCol="0" anchor="ctr"/>
          <a:p>
            <a:pPr algn="ctr"/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HopeOS+</a:t>
            </a:r>
            <a:r>
              <a:rPr lang="zh-CN" altLang="en-US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宋体" panose="02010600030101010101" pitchFamily="2" charset="-122"/>
              </a:rPr>
              <a:t>昇腾</a:t>
            </a:r>
            <a:r>
              <a:rPr lang="en-US" altLang="zh-CN" sz="14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FAE</a:t>
            </a:r>
            <a:endParaRPr lang="en-US" altLang="zh-CN" sz="140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H="1" flipV="1">
            <a:off x="3691890" y="1912620"/>
            <a:ext cx="440690" cy="448945"/>
          </a:xfrm>
          <a:prstGeom prst="straightConnector1">
            <a:avLst/>
          </a:prstGeom>
          <a:noFill/>
          <a:ln w="12700" cap="flat" cmpd="sng" algn="ctr">
            <a:solidFill>
              <a:srgbClr val="288E9A"/>
            </a:solidFill>
            <a:prstDash val="dash"/>
            <a:tailEnd type="arrow"/>
          </a:ln>
          <a:effectLst/>
        </p:spPr>
      </p:cxnSp>
      <p:cxnSp>
        <p:nvCxnSpPr>
          <p:cNvPr id="50" name="直接箭头连接符 49"/>
          <p:cNvCxnSpPr/>
          <p:nvPr/>
        </p:nvCxnSpPr>
        <p:spPr>
          <a:xfrm flipH="1" flipV="1">
            <a:off x="2879090" y="2217420"/>
            <a:ext cx="1261745" cy="321945"/>
          </a:xfrm>
          <a:prstGeom prst="straightConnector1">
            <a:avLst/>
          </a:prstGeom>
          <a:noFill/>
          <a:ln w="12700" cap="flat" cmpd="sng" algn="ctr">
            <a:solidFill>
              <a:srgbClr val="288E9A"/>
            </a:solidFill>
            <a:prstDash val="dash"/>
            <a:tailEnd type="arrow"/>
          </a:ln>
          <a:effectLst/>
        </p:spPr>
      </p:cxnSp>
      <p:cxnSp>
        <p:nvCxnSpPr>
          <p:cNvPr id="51" name="直接箭头连接符 50"/>
          <p:cNvCxnSpPr/>
          <p:nvPr/>
        </p:nvCxnSpPr>
        <p:spPr>
          <a:xfrm flipH="1">
            <a:off x="3074035" y="2682875"/>
            <a:ext cx="1058545" cy="161290"/>
          </a:xfrm>
          <a:prstGeom prst="straightConnector1">
            <a:avLst/>
          </a:prstGeom>
          <a:noFill/>
          <a:ln w="12700" cap="flat" cmpd="sng" algn="ctr">
            <a:solidFill>
              <a:srgbClr val="288E9A"/>
            </a:solidFill>
            <a:prstDash val="dash"/>
            <a:tailEnd type="arrow"/>
          </a:ln>
          <a:effectLst/>
        </p:spPr>
      </p:cxnSp>
      <p:cxnSp>
        <p:nvCxnSpPr>
          <p:cNvPr id="52" name="直接箭头连接符 51"/>
          <p:cNvCxnSpPr/>
          <p:nvPr/>
        </p:nvCxnSpPr>
        <p:spPr>
          <a:xfrm flipV="1">
            <a:off x="7507605" y="1487170"/>
            <a:ext cx="578485" cy="469900"/>
          </a:xfrm>
          <a:prstGeom prst="straightConnector1">
            <a:avLst/>
          </a:prstGeom>
          <a:noFill/>
          <a:ln w="12700" cap="flat" cmpd="sng" algn="ctr">
            <a:solidFill>
              <a:srgbClr val="288E9A"/>
            </a:solidFill>
            <a:prstDash val="dash"/>
            <a:tailEnd type="arrow"/>
          </a:ln>
          <a:effectLst/>
        </p:spPr>
      </p:cxnSp>
      <p:cxnSp>
        <p:nvCxnSpPr>
          <p:cNvPr id="53" name="直接箭头连接符 52"/>
          <p:cNvCxnSpPr/>
          <p:nvPr/>
        </p:nvCxnSpPr>
        <p:spPr>
          <a:xfrm>
            <a:off x="7482205" y="2053590"/>
            <a:ext cx="1340485" cy="102870"/>
          </a:xfrm>
          <a:prstGeom prst="straightConnector1">
            <a:avLst/>
          </a:prstGeom>
          <a:noFill/>
          <a:ln w="12700" cap="flat" cmpd="sng" algn="ctr">
            <a:solidFill>
              <a:srgbClr val="288E9A"/>
            </a:solidFill>
            <a:prstDash val="dash"/>
            <a:tailEnd type="arrow"/>
          </a:ln>
          <a:effectLst/>
        </p:spPr>
      </p:cxnSp>
      <p:cxnSp>
        <p:nvCxnSpPr>
          <p:cNvPr id="54" name="直接箭头连接符 53"/>
          <p:cNvCxnSpPr/>
          <p:nvPr/>
        </p:nvCxnSpPr>
        <p:spPr>
          <a:xfrm>
            <a:off x="7487285" y="2180590"/>
            <a:ext cx="802005" cy="601980"/>
          </a:xfrm>
          <a:prstGeom prst="straightConnector1">
            <a:avLst/>
          </a:prstGeom>
          <a:noFill/>
          <a:ln w="12700" cap="flat" cmpd="sng" algn="ctr">
            <a:solidFill>
              <a:srgbClr val="288E9A"/>
            </a:solidFill>
            <a:prstDash val="dash"/>
            <a:tailEnd type="arrow"/>
          </a:ln>
          <a:effectLst/>
        </p:spPr>
      </p:cxnSp>
      <p:pic>
        <p:nvPicPr>
          <p:cNvPr id="55" name="图片 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7580" y="3529330"/>
            <a:ext cx="2696845" cy="1180465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43605"/>
            <a:ext cx="2689860" cy="128460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495" y="3547110"/>
            <a:ext cx="2185670" cy="118110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5118735"/>
            <a:ext cx="2805430" cy="1093470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860" y="5118735"/>
            <a:ext cx="2186305" cy="99695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8215" y="5118735"/>
            <a:ext cx="2719070" cy="1153160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1218565" y="4728210"/>
            <a:ext cx="138938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HopeOS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大数据版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768215" y="4746625"/>
            <a:ext cx="26968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HopeOS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操作系统原地迁移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722995" y="4729480"/>
            <a:ext cx="26968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HopeOS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容器版大数据存算分离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98500" y="6212205"/>
            <a:ext cx="261937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HopeOS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大数据版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768215" y="6246178"/>
            <a:ext cx="27393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HopeOS+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润和行业大模型</a:t>
            </a:r>
            <a:endParaRPr lang="zh-CN" altLang="en-US" sz="1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8548370" y="6246178"/>
            <a:ext cx="27393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HopeOS+</a:t>
            </a:r>
            <a:r>
              <a:rPr lang="zh-CN" altLang="en-US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昇腾</a:t>
            </a:r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FAE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7" name="type.wav"/>
          </p:stSnd>
        </p:sndAc>
      </p:transition>
    </mc:Choice>
    <mc:Fallback>
      <p:transition spd="slow">
        <p:sndAc>
          <p:stSnd>
            <p:snd r:embed="rId7" name="typ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731838" y="1272521"/>
            <a:ext cx="891884" cy="1194923"/>
          </a:xfrm>
          <a:prstGeom prst="roundRect">
            <a:avLst>
              <a:gd name="adj" fmla="val 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31838" y="2500342"/>
            <a:ext cx="891884" cy="2530453"/>
          </a:xfrm>
          <a:prstGeom prst="roundRect">
            <a:avLst>
              <a:gd name="adj" fmla="val 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31838" y="5063691"/>
            <a:ext cx="891884" cy="1137085"/>
          </a:xfrm>
          <a:prstGeom prst="roundRect">
            <a:avLst>
              <a:gd name="adj" fmla="val 0"/>
            </a:avLst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文本框 341"/>
          <p:cNvSpPr txBox="1"/>
          <p:nvPr/>
        </p:nvSpPr>
        <p:spPr>
          <a:xfrm>
            <a:off x="874011" y="3321168"/>
            <a:ext cx="607539" cy="818622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0" lang="zh-CN" altLang="en-US" sz="10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endParaRPr kumimoji="0" lang="zh-CN" altLang="en-US" sz="1000" b="1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0" lang="en-US" altLang="zh-CN" sz="10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HopeOS</a:t>
            </a:r>
            <a:endParaRPr kumimoji="0" lang="zh-CN" altLang="en-US" sz="1000" b="1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0" lang="zh-CN" altLang="en-US" sz="10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解决方案</a:t>
            </a:r>
            <a:endParaRPr kumimoji="0" lang="zh-CN" altLang="en-US" sz="1000" b="1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kumimoji="0" lang="zh-CN" altLang="en-US" sz="1000" b="1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工具集</a:t>
            </a:r>
            <a:endParaRPr kumimoji="0" lang="zh-CN" altLang="en-US" sz="1000" b="1" u="none" strike="noStrike" kern="1200" cap="none" spc="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392"/>
          <p:cNvSpPr txBox="1"/>
          <p:nvPr/>
        </p:nvSpPr>
        <p:spPr>
          <a:xfrm>
            <a:off x="863592" y="1641161"/>
            <a:ext cx="628377" cy="40046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F6FC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企业级</a:t>
            </a:r>
            <a:r>
              <a:rPr lang="en-US" altLang="zh-CN" sz="1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AI</a:t>
            </a:r>
            <a:endParaRPr lang="en-US" altLang="zh-CN" sz="1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解决方案</a:t>
            </a:r>
            <a:endParaRPr lang="zh-CN" altLang="en-US" sz="1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66240" y="1268413"/>
            <a:ext cx="9793923" cy="1199031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50000"/>
              </a:scheme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>
            <a:off x="1725481" y="1604492"/>
            <a:ext cx="824939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智能信审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1725481" y="1808848"/>
            <a:ext cx="824939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智能风控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1725481" y="2013205"/>
            <a:ext cx="824939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知识问答</a:t>
            </a:r>
            <a:endParaRPr lang="zh-CN" altLang="en-US" sz="70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2587953" y="1604492"/>
            <a:ext cx="824939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智能客服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5"/>
            </p:custDataLst>
          </p:nvPr>
        </p:nvSpPr>
        <p:spPr>
          <a:xfrm>
            <a:off x="2587953" y="1808848"/>
            <a:ext cx="824939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智能投研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>
            <p:custDataLst>
              <p:tags r:id="rId6"/>
            </p:custDataLst>
          </p:nvPr>
        </p:nvSpPr>
        <p:spPr>
          <a:xfrm>
            <a:off x="2587953" y="2013205"/>
            <a:ext cx="824939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自动化测试</a:t>
            </a:r>
            <a:endParaRPr lang="zh-CN" alt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7"/>
            </p:custDataLst>
          </p:nvPr>
        </p:nvSpPr>
        <p:spPr>
          <a:xfrm>
            <a:off x="1725481" y="2217561"/>
            <a:ext cx="824939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alt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ChatBI</a:t>
            </a:r>
            <a:endParaRPr lang="en-US" alt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2587953" y="2217561"/>
            <a:ext cx="824939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en-US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.....</a:t>
            </a:r>
            <a:endParaRPr 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>
            <p:custDataLst>
              <p:tags r:id="rId9"/>
            </p:custDataLst>
          </p:nvPr>
        </p:nvSpPr>
        <p:spPr>
          <a:xfrm>
            <a:off x="3461917" y="1604492"/>
            <a:ext cx="971668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智能巡检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10"/>
            </p:custDataLst>
          </p:nvPr>
        </p:nvSpPr>
        <p:spPr>
          <a:xfrm>
            <a:off x="3461917" y="2217561"/>
            <a:ext cx="1976597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缺陷检测（仪器/设施）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>
            <p:custDataLst>
              <p:tags r:id="rId11"/>
            </p:custDataLst>
          </p:nvPr>
        </p:nvSpPr>
        <p:spPr>
          <a:xfrm>
            <a:off x="3461917" y="2013205"/>
            <a:ext cx="971668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光伏发电预测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12"/>
            </p:custDataLst>
          </p:nvPr>
        </p:nvSpPr>
        <p:spPr>
          <a:xfrm>
            <a:off x="4466846" y="1604492"/>
            <a:ext cx="971668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危险行为识别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>
          <a:xfrm>
            <a:off x="4466846" y="1808848"/>
            <a:ext cx="971668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配网自动调度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>
            <p:custDataLst>
              <p:tags r:id="rId14"/>
            </p:custDataLst>
          </p:nvPr>
        </p:nvSpPr>
        <p:spPr>
          <a:xfrm>
            <a:off x="4466846" y="2013205"/>
            <a:ext cx="971668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文件合规检查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>
            <p:custDataLst>
              <p:tags r:id="rId15"/>
            </p:custDataLst>
          </p:nvPr>
        </p:nvSpPr>
        <p:spPr>
          <a:xfrm>
            <a:off x="3461917" y="1808848"/>
            <a:ext cx="971668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作业知识问答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>
            <p:custDataLst>
              <p:tags r:id="rId16"/>
            </p:custDataLst>
          </p:nvPr>
        </p:nvSpPr>
        <p:spPr>
          <a:xfrm>
            <a:off x="5502617" y="1604492"/>
            <a:ext cx="926836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智能安全管理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17"/>
            </p:custDataLst>
          </p:nvPr>
        </p:nvSpPr>
        <p:spPr>
          <a:xfrm>
            <a:off x="5502617" y="1808848"/>
            <a:ext cx="926836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施工规范问答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>
            <p:custDataLst>
              <p:tags r:id="rId18"/>
            </p:custDataLst>
          </p:nvPr>
        </p:nvSpPr>
        <p:spPr>
          <a:xfrm>
            <a:off x="5502617" y="2013205"/>
            <a:ext cx="926836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收费站巡视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>
            <p:custDataLst>
              <p:tags r:id="rId19"/>
            </p:custDataLst>
          </p:nvPr>
        </p:nvSpPr>
        <p:spPr>
          <a:xfrm>
            <a:off x="6455438" y="1604492"/>
            <a:ext cx="926836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道路隐患排查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>
            <p:custDataLst>
              <p:tags r:id="rId20"/>
            </p:custDataLst>
          </p:nvPr>
        </p:nvSpPr>
        <p:spPr>
          <a:xfrm>
            <a:off x="6455438" y="1808848"/>
            <a:ext cx="926836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合同合规审查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>
            <p:custDataLst>
              <p:tags r:id="rId21"/>
            </p:custDataLst>
          </p:nvPr>
        </p:nvSpPr>
        <p:spPr>
          <a:xfrm>
            <a:off x="6455438" y="2013205"/>
            <a:ext cx="926836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恶劣天气预警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>
            <p:custDataLst>
              <p:tags r:id="rId22"/>
            </p:custDataLst>
          </p:nvPr>
        </p:nvSpPr>
        <p:spPr>
          <a:xfrm>
            <a:off x="5502617" y="2217561"/>
            <a:ext cx="1879657" cy="17747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异物识别与告警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>
            <p:custDataLst>
              <p:tags r:id="rId23"/>
            </p:custDataLst>
          </p:nvPr>
        </p:nvSpPr>
        <p:spPr>
          <a:xfrm>
            <a:off x="7435029" y="1604492"/>
            <a:ext cx="913624" cy="234056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社会舆情监测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>
            <p:custDataLst>
              <p:tags r:id="rId24"/>
            </p:custDataLst>
          </p:nvPr>
        </p:nvSpPr>
        <p:spPr>
          <a:xfrm>
            <a:off x="7435029" y="1882738"/>
            <a:ext cx="913624" cy="234056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智能热线服务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>
            <p:custDataLst>
              <p:tags r:id="rId25"/>
            </p:custDataLst>
          </p:nvPr>
        </p:nvSpPr>
        <p:spPr>
          <a:xfrm>
            <a:off x="7435029" y="2160984"/>
            <a:ext cx="913624" cy="234056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保护动物监测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26"/>
            </p:custDataLst>
          </p:nvPr>
        </p:nvSpPr>
        <p:spPr>
          <a:xfrm>
            <a:off x="8395793" y="1604492"/>
            <a:ext cx="913624" cy="234056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河道环保巡检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>
            <p:custDataLst>
              <p:tags r:id="rId27"/>
            </p:custDataLst>
          </p:nvPr>
        </p:nvSpPr>
        <p:spPr>
          <a:xfrm>
            <a:off x="8395793" y="1882738"/>
            <a:ext cx="913624" cy="234056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农业防灾监测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>
            <p:custDataLst>
              <p:tags r:id="rId28"/>
            </p:custDataLst>
          </p:nvPr>
        </p:nvSpPr>
        <p:spPr>
          <a:xfrm>
            <a:off x="8395793" y="2160158"/>
            <a:ext cx="913624" cy="234056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自然灾害监测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>
            <p:custDataLst>
              <p:tags r:id="rId29"/>
            </p:custDataLst>
          </p:nvPr>
        </p:nvSpPr>
        <p:spPr>
          <a:xfrm>
            <a:off x="9379110" y="1604492"/>
            <a:ext cx="884055" cy="177479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工业机器人</a:t>
            </a:r>
            <a:endParaRPr lang="zh-CN" sz="70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>
            <p:custDataLst>
              <p:tags r:id="rId30"/>
            </p:custDataLst>
          </p:nvPr>
        </p:nvSpPr>
        <p:spPr>
          <a:xfrm>
            <a:off x="9379110" y="1808848"/>
            <a:ext cx="884055" cy="177479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智能品检</a:t>
            </a:r>
            <a:endParaRPr lang="zh-CN" sz="70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>
            <p:custDataLst>
              <p:tags r:id="rId31"/>
            </p:custDataLst>
          </p:nvPr>
        </p:nvSpPr>
        <p:spPr>
          <a:xfrm>
            <a:off x="9379110" y="2013205"/>
            <a:ext cx="884055" cy="177479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合规检查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>
            <p:custDataLst>
              <p:tags r:id="rId32"/>
            </p:custDataLst>
          </p:nvPr>
        </p:nvSpPr>
        <p:spPr>
          <a:xfrm>
            <a:off x="9379110" y="2217561"/>
            <a:ext cx="884055" cy="177479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缺陷检测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>
            <p:custDataLst>
              <p:tags r:id="rId33"/>
            </p:custDataLst>
          </p:nvPr>
        </p:nvSpPr>
        <p:spPr>
          <a:xfrm>
            <a:off x="10322266" y="1604492"/>
            <a:ext cx="1067795" cy="177479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服务机器人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>
            <p:custDataLst>
              <p:tags r:id="rId34"/>
            </p:custDataLst>
          </p:nvPr>
        </p:nvSpPr>
        <p:spPr>
          <a:xfrm>
            <a:off x="10322266" y="1808848"/>
            <a:ext cx="1067795" cy="177479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商超安防监控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>
            <p:custDataLst>
              <p:tags r:id="rId35"/>
            </p:custDataLst>
          </p:nvPr>
        </p:nvSpPr>
        <p:spPr>
          <a:xfrm>
            <a:off x="10322266" y="2013205"/>
            <a:ext cx="1067795" cy="177479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数字人</a:t>
            </a:r>
            <a:endParaRPr lang="zh-CN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>
            <p:custDataLst>
              <p:tags r:id="rId36"/>
            </p:custDataLst>
          </p:nvPr>
        </p:nvSpPr>
        <p:spPr>
          <a:xfrm>
            <a:off x="10322266" y="2217561"/>
            <a:ext cx="1067795" cy="177479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75000"/>
                <a:alpha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r>
              <a: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商品清点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37"/>
            </p:custDataLst>
          </p:nvPr>
        </p:nvSpPr>
        <p:spPr>
          <a:xfrm>
            <a:off x="1736342" y="1342311"/>
            <a:ext cx="1676550" cy="220751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solidFill>
              <a:srgbClr val="FFFFFF">
                <a:lumMod val="75000"/>
                <a:alpha val="7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8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金融（银行、证券、保险）</a:t>
            </a:r>
            <a:endParaRPr lang="zh-CN" altLang="en-US" sz="800" b="1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38"/>
            </p:custDataLst>
          </p:nvPr>
        </p:nvSpPr>
        <p:spPr>
          <a:xfrm>
            <a:off x="3461918" y="1342311"/>
            <a:ext cx="1976597" cy="220751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solidFill>
              <a:srgbClr val="FFFFFF">
                <a:lumMod val="75000"/>
                <a:alpha val="7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8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能源、化工</a:t>
            </a:r>
            <a:endParaRPr lang="zh-CN" altLang="en-US" sz="800" b="1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>
            <p:custDataLst>
              <p:tags r:id="rId39"/>
            </p:custDataLst>
          </p:nvPr>
        </p:nvSpPr>
        <p:spPr>
          <a:xfrm>
            <a:off x="5502806" y="1342311"/>
            <a:ext cx="1879468" cy="220751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solidFill>
              <a:srgbClr val="FFFFFF">
                <a:lumMod val="75000"/>
                <a:alpha val="7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8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交通</a:t>
            </a:r>
            <a:endParaRPr lang="zh-CN" altLang="en-US" sz="800" b="1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>
            <p:custDataLst>
              <p:tags r:id="rId40"/>
            </p:custDataLst>
          </p:nvPr>
        </p:nvSpPr>
        <p:spPr>
          <a:xfrm>
            <a:off x="7429949" y="1342311"/>
            <a:ext cx="1879468" cy="220751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solidFill>
              <a:srgbClr val="FFFFFF">
                <a:lumMod val="75000"/>
                <a:alpha val="7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8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政府</a:t>
            </a:r>
            <a:endParaRPr lang="zh-CN" altLang="en-US" sz="800" b="1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>
            <p:custDataLst>
              <p:tags r:id="rId41"/>
            </p:custDataLst>
          </p:nvPr>
        </p:nvSpPr>
        <p:spPr>
          <a:xfrm>
            <a:off x="9379110" y="1342311"/>
            <a:ext cx="884055" cy="220751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solidFill>
              <a:srgbClr val="FFFFFF">
                <a:lumMod val="75000"/>
                <a:alpha val="7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8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制造</a:t>
            </a:r>
            <a:endParaRPr lang="zh-CN" altLang="en-US" sz="800" b="1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>
            <p:custDataLst>
              <p:tags r:id="rId42"/>
            </p:custDataLst>
          </p:nvPr>
        </p:nvSpPr>
        <p:spPr>
          <a:xfrm>
            <a:off x="10322266" y="1342311"/>
            <a:ext cx="1067795" cy="220751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solidFill>
              <a:srgbClr val="FFFFFF">
                <a:lumMod val="75000"/>
                <a:alpha val="7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8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零售</a:t>
            </a:r>
            <a:endParaRPr lang="zh-CN" altLang="en-US" sz="800" b="1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666240" y="2500342"/>
            <a:ext cx="9793923" cy="2530453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  <a:alpha val="50000"/>
              </a:scheme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2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>
            <p:custDataLst>
              <p:tags r:id="rId43"/>
            </p:custDataLst>
          </p:nvPr>
        </p:nvSpPr>
        <p:spPr>
          <a:xfrm>
            <a:off x="1666240" y="3321167"/>
            <a:ext cx="9793923" cy="236949"/>
          </a:xfrm>
          <a:prstGeom prst="rect">
            <a:avLst/>
          </a:prstGeom>
          <a:solidFill>
            <a:srgbClr val="4874CB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93817" tIns="46909" rIns="93817" bIns="46909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9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HopeOS</a:t>
            </a:r>
            <a:r>
              <a:rPr lang="zh-CN" altLang="en-US" sz="9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训推一体化模块</a:t>
            </a:r>
            <a:endParaRPr lang="zh-CN" altLang="en-US" sz="9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731293" y="4144354"/>
            <a:ext cx="4852256" cy="830556"/>
          </a:xfrm>
          <a:prstGeom prst="rect">
            <a:avLst/>
          </a:prstGeom>
          <a:noFill/>
          <a:ln w="9525" cap="flat" cmpd="sng" algn="ctr">
            <a:solidFill>
              <a:srgbClr val="4472C4">
                <a:alpha val="5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619536" y="4144354"/>
            <a:ext cx="4760798" cy="830556"/>
          </a:xfrm>
          <a:prstGeom prst="rect">
            <a:avLst/>
          </a:prstGeom>
          <a:noFill/>
          <a:ln w="9525" cap="flat" cmpd="sng" algn="ctr">
            <a:solidFill>
              <a:srgbClr val="4472C4">
                <a:alpha val="5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0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" name="文本框 347"/>
          <p:cNvSpPr txBox="1"/>
          <p:nvPr/>
        </p:nvSpPr>
        <p:spPr>
          <a:xfrm>
            <a:off x="1778847" y="4429371"/>
            <a:ext cx="884833" cy="260522"/>
          </a:xfrm>
          <a:prstGeom prst="rect">
            <a:avLst/>
          </a:prstGeom>
          <a:noFill/>
          <a:effectLst/>
        </p:spPr>
        <p:txBody>
          <a:bodyPr wrap="square" lIns="86868" tIns="43434" rIns="86868" bIns="43434" rtlCol="0">
            <a:spAutoFit/>
          </a:bodyPr>
          <a:lstStyle/>
          <a:p>
            <a:pPr algn="ctr"/>
            <a:r>
              <a:rPr lang="zh-CN" altLang="en-US" sz="1000" b="1" dirty="0"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数据工厂</a:t>
            </a:r>
            <a:endParaRPr lang="zh-CN" altLang="en-US" sz="1000" b="1" dirty="0"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2" name="矩形: 圆角 591"/>
          <p:cNvSpPr/>
          <p:nvPr/>
        </p:nvSpPr>
        <p:spPr>
          <a:xfrm>
            <a:off x="2935353" y="4345524"/>
            <a:ext cx="1769665" cy="173008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7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文本数据标注</a:t>
            </a:r>
            <a:endParaRPr lang="zh-CN" altLang="en-US" sz="7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: 圆角 591"/>
          <p:cNvSpPr/>
          <p:nvPr/>
        </p:nvSpPr>
        <p:spPr>
          <a:xfrm>
            <a:off x="4745096" y="4345524"/>
            <a:ext cx="1769665" cy="173008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文本数据向量化</a:t>
            </a:r>
            <a:endParaRPr lang="zh-CN" altLang="en-US" sz="70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: 圆角 591"/>
          <p:cNvSpPr/>
          <p:nvPr/>
        </p:nvSpPr>
        <p:spPr>
          <a:xfrm>
            <a:off x="2935353" y="4549327"/>
            <a:ext cx="1769665" cy="173008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图像数据标注</a:t>
            </a:r>
            <a:endParaRPr lang="zh-CN" altLang="en-US" sz="70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: 圆角 591"/>
          <p:cNvSpPr/>
          <p:nvPr/>
        </p:nvSpPr>
        <p:spPr>
          <a:xfrm>
            <a:off x="4745096" y="4549327"/>
            <a:ext cx="1769665" cy="173008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图像数据向量化</a:t>
            </a:r>
            <a:endParaRPr lang="zh-CN" altLang="en-US" sz="70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6" name="矩形: 圆角 591"/>
          <p:cNvSpPr/>
          <p:nvPr/>
        </p:nvSpPr>
        <p:spPr>
          <a:xfrm>
            <a:off x="2935353" y="4747651"/>
            <a:ext cx="1769665" cy="173008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音视频数据标注</a:t>
            </a:r>
            <a:endParaRPr lang="zh-CN" altLang="en-US" sz="70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矩形: 圆角 591"/>
          <p:cNvSpPr/>
          <p:nvPr/>
        </p:nvSpPr>
        <p:spPr>
          <a:xfrm>
            <a:off x="4745096" y="4747651"/>
            <a:ext cx="1769665" cy="173008"/>
          </a:xfrm>
          <a:prstGeom prst="round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7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音视频数据向量化</a:t>
            </a:r>
            <a:endParaRPr lang="zh-CN" altLang="en-US" sz="70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8" name="文本框 354"/>
          <p:cNvSpPr txBox="1"/>
          <p:nvPr/>
        </p:nvSpPr>
        <p:spPr>
          <a:xfrm>
            <a:off x="3589353" y="4189937"/>
            <a:ext cx="461665" cy="13275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00" b="1" dirty="0"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数据标注</a:t>
            </a:r>
            <a:endParaRPr lang="zh-CN" altLang="en-US" sz="800" b="1" dirty="0"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9" name="文本框 355"/>
          <p:cNvSpPr txBox="1"/>
          <p:nvPr/>
        </p:nvSpPr>
        <p:spPr>
          <a:xfrm>
            <a:off x="5341388" y="4189937"/>
            <a:ext cx="577081" cy="13275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00" b="1" dirty="0"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数据向量化</a:t>
            </a:r>
            <a:endParaRPr lang="zh-CN" altLang="en-US" sz="800" b="1" dirty="0"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0" name="文本框 356"/>
          <p:cNvSpPr txBox="1"/>
          <p:nvPr/>
        </p:nvSpPr>
        <p:spPr>
          <a:xfrm>
            <a:off x="6704705" y="4175839"/>
            <a:ext cx="4576480" cy="260522"/>
          </a:xfrm>
          <a:prstGeom prst="rect">
            <a:avLst/>
          </a:prstGeom>
          <a:noFill/>
          <a:effectLst/>
        </p:spPr>
        <p:txBody>
          <a:bodyPr wrap="square" lIns="86868" tIns="43434" rIns="86868" bIns="43434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rPr>
              <a:t>模型工厂</a:t>
            </a:r>
            <a:endParaRPr lang="zh-CN" altLang="en-US" sz="1000" b="1" dirty="0">
              <a:solidFill>
                <a:srgbClr val="000000">
                  <a:lumMod val="75000"/>
                  <a:lumOff val="25000"/>
                </a:srgbClr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>
            <p:custDataLst>
              <p:tags r:id="rId44"/>
            </p:custDataLst>
          </p:nvPr>
        </p:nvSpPr>
        <p:spPr>
          <a:xfrm>
            <a:off x="6672358" y="4432028"/>
            <a:ext cx="1119859" cy="488633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模型开发</a:t>
            </a:r>
            <a:endParaRPr lang="zh-CN" altLang="en-US" sz="10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矩形 81"/>
          <p:cNvSpPr/>
          <p:nvPr>
            <p:custDataLst>
              <p:tags r:id="rId45"/>
            </p:custDataLst>
          </p:nvPr>
        </p:nvSpPr>
        <p:spPr>
          <a:xfrm>
            <a:off x="9022376" y="4432028"/>
            <a:ext cx="1119201" cy="488633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运行发布</a:t>
            </a:r>
            <a:endParaRPr lang="zh-CN" altLang="en-US" sz="10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矩形 82"/>
          <p:cNvSpPr/>
          <p:nvPr>
            <p:custDataLst>
              <p:tags r:id="rId46"/>
            </p:custDataLst>
          </p:nvPr>
        </p:nvSpPr>
        <p:spPr>
          <a:xfrm>
            <a:off x="7847696" y="4432028"/>
            <a:ext cx="1119201" cy="488633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模型管理</a:t>
            </a:r>
            <a:endParaRPr lang="zh-CN" altLang="en-US" sz="10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矩形 83"/>
          <p:cNvSpPr/>
          <p:nvPr>
            <p:custDataLst>
              <p:tags r:id="rId47"/>
            </p:custDataLst>
          </p:nvPr>
        </p:nvSpPr>
        <p:spPr>
          <a:xfrm>
            <a:off x="10197056" y="4432028"/>
            <a:ext cx="1119201" cy="488633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运维</a:t>
            </a:r>
            <a:endParaRPr lang="zh-CN" altLang="en-US" sz="10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矩形 84"/>
          <p:cNvSpPr/>
          <p:nvPr>
            <p:custDataLst>
              <p:tags r:id="rId48"/>
            </p:custDataLst>
          </p:nvPr>
        </p:nvSpPr>
        <p:spPr>
          <a:xfrm>
            <a:off x="1731294" y="3589201"/>
            <a:ext cx="6766014" cy="511636"/>
          </a:xfrm>
          <a:prstGeom prst="rect">
            <a:avLst/>
          </a:prstGeom>
          <a:noFill/>
          <a:ln w="9525" cap="flat" cmpd="sng" algn="ctr">
            <a:solidFill>
              <a:srgbClr val="4472C4">
                <a:alpha val="5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r>
              <a:rPr lang="zh-CN" altLang="en-US" sz="1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行业大模型仓库</a:t>
            </a:r>
            <a:endParaRPr lang="zh-CN" altLang="en-US" sz="1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矩形 85"/>
          <p:cNvSpPr/>
          <p:nvPr>
            <p:custDataLst>
              <p:tags r:id="rId49"/>
            </p:custDataLst>
          </p:nvPr>
        </p:nvSpPr>
        <p:spPr>
          <a:xfrm>
            <a:off x="2935353" y="3645513"/>
            <a:ext cx="1347903" cy="18321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软件测试大模型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矩形 86"/>
          <p:cNvSpPr/>
          <p:nvPr>
            <p:custDataLst>
              <p:tags r:id="rId50"/>
            </p:custDataLst>
          </p:nvPr>
        </p:nvSpPr>
        <p:spPr>
          <a:xfrm>
            <a:off x="4315887" y="3646854"/>
            <a:ext cx="1371964" cy="18321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800" b="1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智慧城市大模型</a:t>
            </a:r>
            <a:endParaRPr lang="zh-CN" altLang="en-US" sz="800" b="1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>
            <p:custDataLst>
              <p:tags r:id="rId51"/>
            </p:custDataLst>
          </p:nvPr>
        </p:nvSpPr>
        <p:spPr>
          <a:xfrm>
            <a:off x="5716331" y="3645513"/>
            <a:ext cx="1352417" cy="18321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80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AI编码大模型</a:t>
            </a:r>
            <a:endParaRPr lang="zh-CN" altLang="en-US" sz="80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>
            <p:custDataLst>
              <p:tags r:id="rId52"/>
            </p:custDataLst>
          </p:nvPr>
        </p:nvSpPr>
        <p:spPr>
          <a:xfrm>
            <a:off x="7102531" y="3643422"/>
            <a:ext cx="1341000" cy="18321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800" b="1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交通安全管理大模型</a:t>
            </a:r>
            <a:endParaRPr lang="zh-CN" altLang="en-US" sz="800" b="1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>
            <p:custDataLst>
              <p:tags r:id="rId53"/>
            </p:custDataLst>
          </p:nvPr>
        </p:nvSpPr>
        <p:spPr>
          <a:xfrm>
            <a:off x="2935353" y="3864564"/>
            <a:ext cx="1347903" cy="18321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金融投研大模型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>
            <p:custDataLst>
              <p:tags r:id="rId54"/>
            </p:custDataLst>
          </p:nvPr>
        </p:nvSpPr>
        <p:spPr>
          <a:xfrm>
            <a:off x="4315887" y="3864564"/>
            <a:ext cx="2752862" cy="18321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800" b="1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机器视觉大模型</a:t>
            </a:r>
            <a:endParaRPr lang="zh-CN" altLang="en-US" sz="800" b="1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>
            <p:custDataLst>
              <p:tags r:id="rId55"/>
            </p:custDataLst>
          </p:nvPr>
        </p:nvSpPr>
        <p:spPr>
          <a:xfrm>
            <a:off x="7102532" y="3864564"/>
            <a:ext cx="1347903" cy="18321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......</a:t>
            </a:r>
            <a:endParaRPr lang="en-US" altLang="zh-CN" sz="8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矩形 92"/>
          <p:cNvSpPr/>
          <p:nvPr>
            <p:custDataLst>
              <p:tags r:id="rId56"/>
            </p:custDataLst>
          </p:nvPr>
        </p:nvSpPr>
        <p:spPr>
          <a:xfrm>
            <a:off x="8539747" y="3587623"/>
            <a:ext cx="2840587" cy="511636"/>
          </a:xfrm>
          <a:prstGeom prst="rect">
            <a:avLst/>
          </a:prstGeom>
          <a:noFill/>
          <a:ln w="9525" cap="flat" cmpd="sng" algn="ctr">
            <a:solidFill>
              <a:srgbClr val="4472C4">
                <a:alpha val="5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矩形 93"/>
          <p:cNvSpPr/>
          <p:nvPr>
            <p:custDataLst>
              <p:tags r:id="rId57"/>
            </p:custDataLst>
          </p:nvPr>
        </p:nvSpPr>
        <p:spPr>
          <a:xfrm>
            <a:off x="9981636" y="3774696"/>
            <a:ext cx="1347320" cy="1241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LLaMA</a:t>
            </a:r>
            <a:endParaRPr lang="zh-CN" altLang="en-US" sz="6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>
            <p:custDataLst>
              <p:tags r:id="rId58"/>
            </p:custDataLst>
          </p:nvPr>
        </p:nvSpPr>
        <p:spPr>
          <a:xfrm>
            <a:off x="8592597" y="3774696"/>
            <a:ext cx="1356047" cy="1241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BAICHUAN</a:t>
            </a:r>
            <a:endParaRPr lang="zh-CN" altLang="en-US" sz="6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>
            <p:custDataLst>
              <p:tags r:id="rId59"/>
            </p:custDataLst>
          </p:nvPr>
        </p:nvSpPr>
        <p:spPr>
          <a:xfrm>
            <a:off x="9985921" y="3927485"/>
            <a:ext cx="1347993" cy="1241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0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Qwen</a:t>
            </a:r>
            <a:endParaRPr lang="zh-CN" altLang="en-US" sz="600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>
            <p:custDataLst>
              <p:tags r:id="rId60"/>
            </p:custDataLst>
          </p:nvPr>
        </p:nvSpPr>
        <p:spPr>
          <a:xfrm>
            <a:off x="8592597" y="3927485"/>
            <a:ext cx="1356047" cy="1241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GLM</a:t>
            </a:r>
            <a:endParaRPr lang="zh-CN" altLang="en-US" sz="6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8" name="文本框 375"/>
          <p:cNvSpPr txBox="1"/>
          <p:nvPr/>
        </p:nvSpPr>
        <p:spPr>
          <a:xfrm>
            <a:off x="9630223" y="3617367"/>
            <a:ext cx="628377" cy="11615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700" b="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基础大模型仓库</a:t>
            </a:r>
            <a:endParaRPr lang="zh-CN" altLang="en-US" sz="700" b="1" dirty="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1666240" y="2500341"/>
            <a:ext cx="7300657" cy="237625"/>
          </a:xfrm>
          <a:prstGeom prst="rect">
            <a:avLst/>
          </a:prstGeom>
          <a:solidFill>
            <a:srgbClr val="4874CB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93817" tIns="46909" rIns="93817" bIns="46909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9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HopeOS AI</a:t>
            </a:r>
            <a:r>
              <a: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解决方案工具包</a:t>
            </a:r>
            <a:endParaRPr lang="zh-CN" altLang="en-US" sz="9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>
            <p:custDataLst>
              <p:tags r:id="rId61"/>
            </p:custDataLst>
          </p:nvPr>
        </p:nvSpPr>
        <p:spPr>
          <a:xfrm>
            <a:off x="1725481" y="2770578"/>
            <a:ext cx="1468989" cy="514441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12700" cap="flat" cmpd="sng" algn="ctr">
            <a:noFill/>
            <a:prstDash val="sysDash"/>
            <a:miter lim="800000"/>
          </a:ln>
          <a:effectLst/>
        </p:spPr>
        <p:txBody>
          <a:bodyPr tIns="36000" rtlCol="0" anchor="t" anchorCtr="0"/>
          <a:lstStyle/>
          <a:p>
            <a:pPr algn="ctr"/>
            <a:r>
              <a:rPr lang="en-US" altLang="zh-CN" sz="7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RAG+ </a:t>
            </a:r>
            <a:r>
              <a:rPr lang="zh-CN" altLang="en-US" sz="7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解决方案包</a:t>
            </a:r>
            <a:endParaRPr lang="zh-CN" altLang="en-US" sz="700" b="1" dirty="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1765156" y="2952668"/>
            <a:ext cx="1380211" cy="291872"/>
            <a:chOff x="1765156" y="3175815"/>
            <a:chExt cx="1380211" cy="218341"/>
          </a:xfrm>
        </p:grpSpPr>
        <p:sp>
          <p:nvSpPr>
            <p:cNvPr id="101" name="矩形 100"/>
            <p:cNvSpPr/>
            <p:nvPr>
              <p:custDataLst>
                <p:tags r:id="rId62"/>
              </p:custDataLst>
            </p:nvPr>
          </p:nvSpPr>
          <p:spPr>
            <a:xfrm>
              <a:off x="2462513" y="3293827"/>
              <a:ext cx="682854" cy="100329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决策生成</a:t>
              </a:r>
              <a:endParaRPr lang="zh-CN" altLang="en-US" sz="5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>
              <p:custDataLst>
                <p:tags r:id="rId63"/>
              </p:custDataLst>
            </p:nvPr>
          </p:nvSpPr>
          <p:spPr>
            <a:xfrm>
              <a:off x="1765156" y="3175815"/>
              <a:ext cx="682854" cy="100329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 dirty="0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精准检索</a:t>
              </a:r>
              <a:endParaRPr lang="zh-CN" altLang="en-US" sz="5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>
              <p:custDataLst>
                <p:tags r:id="rId64"/>
              </p:custDataLst>
            </p:nvPr>
          </p:nvSpPr>
          <p:spPr>
            <a:xfrm>
              <a:off x="2462513" y="3175815"/>
              <a:ext cx="682854" cy="100329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 dirty="0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数据问答</a:t>
              </a:r>
              <a:endParaRPr lang="zh-CN" altLang="en-US" sz="5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>
              <p:custDataLst>
                <p:tags r:id="rId65"/>
              </p:custDataLst>
            </p:nvPr>
          </p:nvSpPr>
          <p:spPr>
            <a:xfrm>
              <a:off x="1765156" y="3293827"/>
              <a:ext cx="682854" cy="100329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智能撰写</a:t>
              </a:r>
              <a:endParaRPr lang="zh-CN" altLang="en-US" sz="5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2" name="矩形 121"/>
          <p:cNvSpPr/>
          <p:nvPr>
            <p:custDataLst>
              <p:tags r:id="rId66"/>
            </p:custDataLst>
          </p:nvPr>
        </p:nvSpPr>
        <p:spPr>
          <a:xfrm>
            <a:off x="4976533" y="2770578"/>
            <a:ext cx="1645662" cy="514441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12700" cap="flat" cmpd="sng" algn="ctr">
            <a:noFill/>
            <a:prstDash val="sysDash"/>
            <a:miter lim="800000"/>
          </a:ln>
          <a:effectLst/>
        </p:spPr>
        <p:txBody>
          <a:bodyPr tIns="36000" rtlCol="0" anchor="t" anchorCtr="0"/>
          <a:lstStyle/>
          <a:p>
            <a:pPr algn="ctr"/>
            <a:r>
              <a:rPr lang="en-US" altLang="zh-CN" sz="7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CV</a:t>
            </a:r>
            <a:r>
              <a:rPr lang="zh-CN" altLang="en-US" sz="7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解决方案包</a:t>
            </a:r>
            <a:endParaRPr lang="zh-CN" altLang="en-US" sz="700" b="1" dirty="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3" name="矩形 122"/>
          <p:cNvSpPr/>
          <p:nvPr>
            <p:custDataLst>
              <p:tags r:id="rId67"/>
            </p:custDataLst>
          </p:nvPr>
        </p:nvSpPr>
        <p:spPr>
          <a:xfrm>
            <a:off x="3242293" y="2770578"/>
            <a:ext cx="1686417" cy="514441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12700" cap="flat" cmpd="sng" algn="ctr">
            <a:noFill/>
            <a:prstDash val="sysDash"/>
            <a:miter lim="800000"/>
          </a:ln>
          <a:effectLst/>
        </p:spPr>
        <p:txBody>
          <a:bodyPr tIns="36000" rtlCol="0" anchor="t" anchorCtr="0"/>
          <a:lstStyle/>
          <a:p>
            <a:pPr algn="ctr"/>
            <a:r>
              <a:rPr lang="zh-CN" altLang="en-US" sz="7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数字人解决方案包</a:t>
            </a:r>
            <a:endParaRPr lang="zh-CN" altLang="en-US" sz="700" b="1" dirty="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4" name="矩形 123"/>
          <p:cNvSpPr/>
          <p:nvPr>
            <p:custDataLst>
              <p:tags r:id="rId68"/>
            </p:custDataLst>
          </p:nvPr>
        </p:nvSpPr>
        <p:spPr>
          <a:xfrm>
            <a:off x="5015200" y="2952668"/>
            <a:ext cx="508207" cy="291871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检测</a:t>
            </a:r>
            <a:endParaRPr lang="zh-CN" altLang="en-US" sz="600" b="1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>
            <p:custDataLst>
              <p:tags r:id="rId69"/>
            </p:custDataLst>
          </p:nvPr>
        </p:nvSpPr>
        <p:spPr>
          <a:xfrm>
            <a:off x="5540116" y="2952668"/>
            <a:ext cx="508207" cy="291871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识别</a:t>
            </a:r>
            <a:endParaRPr lang="zh-CN" altLang="en-US" sz="600" b="1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>
            <p:custDataLst>
              <p:tags r:id="rId70"/>
            </p:custDataLst>
          </p:nvPr>
        </p:nvSpPr>
        <p:spPr>
          <a:xfrm>
            <a:off x="6065033" y="2952668"/>
            <a:ext cx="508207" cy="291871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分类</a:t>
            </a:r>
            <a:endParaRPr lang="zh-CN" altLang="en-US" sz="600" b="1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7" name="矩形 126"/>
          <p:cNvSpPr/>
          <p:nvPr>
            <p:custDataLst>
              <p:tags r:id="rId71"/>
            </p:custDataLst>
          </p:nvPr>
        </p:nvSpPr>
        <p:spPr>
          <a:xfrm>
            <a:off x="3307368" y="2952667"/>
            <a:ext cx="508207" cy="291872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交互</a:t>
            </a:r>
            <a:endParaRPr lang="zh-CN" altLang="en-US" sz="600" b="1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>
            <p:custDataLst>
              <p:tags r:id="rId72"/>
            </p:custDataLst>
          </p:nvPr>
        </p:nvSpPr>
        <p:spPr>
          <a:xfrm>
            <a:off x="3834730" y="2952667"/>
            <a:ext cx="508207" cy="291872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拟人</a:t>
            </a:r>
            <a:endParaRPr lang="zh-CN" altLang="en-US" sz="600" b="1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9" name="矩形 128"/>
          <p:cNvSpPr/>
          <p:nvPr>
            <p:custDataLst>
              <p:tags r:id="rId73"/>
            </p:custDataLst>
          </p:nvPr>
        </p:nvSpPr>
        <p:spPr>
          <a:xfrm>
            <a:off x="4362092" y="2952667"/>
            <a:ext cx="508207" cy="291872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6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动作</a:t>
            </a:r>
            <a:endParaRPr lang="zh-CN" altLang="en-US" sz="600" b="1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9022375" y="2500341"/>
            <a:ext cx="2437787" cy="237625"/>
          </a:xfrm>
          <a:prstGeom prst="rect">
            <a:avLst/>
          </a:prstGeom>
          <a:solidFill>
            <a:srgbClr val="4874CB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93817" tIns="46909" rIns="93817" bIns="46909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基于</a:t>
            </a:r>
            <a:r>
              <a:rPr lang="en-US" altLang="zh-CN" sz="900" b="1" dirty="0" err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HopeOSAI</a:t>
            </a:r>
            <a:r>
              <a: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模型工程服务</a:t>
            </a:r>
            <a:endParaRPr lang="zh-CN" altLang="en-US" sz="9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>
            <p:custDataLst>
              <p:tags r:id="rId74"/>
            </p:custDataLst>
          </p:nvPr>
        </p:nvSpPr>
        <p:spPr>
          <a:xfrm>
            <a:off x="6670018" y="2770578"/>
            <a:ext cx="2305100" cy="514441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12700" cap="flat" cmpd="sng" algn="ctr">
            <a:noFill/>
            <a:prstDash val="sysDash"/>
            <a:miter lim="800000"/>
          </a:ln>
          <a:effectLst/>
        </p:spPr>
        <p:txBody>
          <a:bodyPr tIns="36000" rtlCol="0" anchor="t" anchorCtr="0"/>
          <a:lstStyle/>
          <a:p>
            <a:pPr algn="ctr"/>
            <a:r>
              <a:rPr lang="zh-CN" altLang="en-US" sz="7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决策推理模型工程</a:t>
            </a:r>
            <a:endParaRPr lang="zh-CN" altLang="en-US" sz="700" b="1" dirty="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36" name="组合 135"/>
          <p:cNvGrpSpPr/>
          <p:nvPr/>
        </p:nvGrpSpPr>
        <p:grpSpPr>
          <a:xfrm>
            <a:off x="6751132" y="2952668"/>
            <a:ext cx="2119046" cy="291872"/>
            <a:chOff x="6751132" y="3158327"/>
            <a:chExt cx="2119046" cy="288167"/>
          </a:xfrm>
        </p:grpSpPr>
        <p:sp>
          <p:nvSpPr>
            <p:cNvPr id="108" name="矩形 107"/>
            <p:cNvSpPr/>
            <p:nvPr>
              <p:custDataLst>
                <p:tags r:id="rId75"/>
              </p:custDataLst>
            </p:nvPr>
          </p:nvSpPr>
          <p:spPr>
            <a:xfrm>
              <a:off x="6751132" y="3159293"/>
              <a:ext cx="694727" cy="132415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数据分析</a:t>
              </a:r>
              <a:endParaRPr lang="zh-CN" altLang="en-US" sz="5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9" name="矩形 108"/>
            <p:cNvSpPr/>
            <p:nvPr>
              <p:custDataLst>
                <p:tags r:id="rId76"/>
              </p:custDataLst>
            </p:nvPr>
          </p:nvSpPr>
          <p:spPr>
            <a:xfrm>
              <a:off x="6751132" y="3309892"/>
              <a:ext cx="694727" cy="136602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 dirty="0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趋势预测</a:t>
              </a:r>
              <a:endParaRPr lang="zh-CN" altLang="en-US" sz="5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0" name="矩形 109"/>
            <p:cNvSpPr/>
            <p:nvPr>
              <p:custDataLst>
                <p:tags r:id="rId77"/>
              </p:custDataLst>
            </p:nvPr>
          </p:nvSpPr>
          <p:spPr>
            <a:xfrm>
              <a:off x="7461951" y="3158327"/>
              <a:ext cx="694727" cy="132415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优化调度</a:t>
              </a:r>
              <a:endParaRPr lang="zh-CN" altLang="en-US" sz="5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1" name="矩形 110"/>
            <p:cNvSpPr/>
            <p:nvPr>
              <p:custDataLst>
                <p:tags r:id="rId78"/>
              </p:custDataLst>
            </p:nvPr>
          </p:nvSpPr>
          <p:spPr>
            <a:xfrm>
              <a:off x="7463292" y="3309892"/>
              <a:ext cx="694727" cy="136602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强化学习</a:t>
              </a:r>
              <a:endParaRPr lang="zh-CN" altLang="en-US" sz="5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2" name="矩形 111"/>
            <p:cNvSpPr/>
            <p:nvPr>
              <p:custDataLst>
                <p:tags r:id="rId79"/>
              </p:custDataLst>
            </p:nvPr>
          </p:nvSpPr>
          <p:spPr>
            <a:xfrm>
              <a:off x="8172769" y="3158327"/>
              <a:ext cx="694146" cy="132415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 dirty="0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根因分析</a:t>
              </a:r>
              <a:endParaRPr lang="zh-CN" altLang="en-US" sz="5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3" name="矩形 112"/>
            <p:cNvSpPr/>
            <p:nvPr>
              <p:custDataLst>
                <p:tags r:id="rId80"/>
              </p:custDataLst>
            </p:nvPr>
          </p:nvSpPr>
          <p:spPr>
            <a:xfrm>
              <a:off x="8175451" y="3309892"/>
              <a:ext cx="694727" cy="136602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500" b="1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...</a:t>
              </a:r>
              <a:endParaRPr lang="en-US" altLang="zh-CN" sz="5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4" name="矩形 113"/>
          <p:cNvSpPr/>
          <p:nvPr>
            <p:custDataLst>
              <p:tags r:id="rId81"/>
            </p:custDataLst>
          </p:nvPr>
        </p:nvSpPr>
        <p:spPr>
          <a:xfrm>
            <a:off x="9022941" y="2770887"/>
            <a:ext cx="1063311" cy="501731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12700" cap="flat" cmpd="sng" algn="ctr">
            <a:noFill/>
            <a:prstDash val="sysDash"/>
            <a:miter lim="800000"/>
          </a:ln>
          <a:effectLst/>
        </p:spPr>
        <p:txBody>
          <a:bodyPr tIns="36000" rtlCol="0" anchor="t" anchorCtr="0"/>
          <a:lstStyle/>
          <a:p>
            <a:pPr algn="ctr"/>
            <a:r>
              <a:rPr lang="zh-CN" altLang="en-US" sz="7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模型评估工程</a:t>
            </a:r>
            <a:endParaRPr lang="zh-CN" altLang="en-US" sz="700" b="1" dirty="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>
            <p:custDataLst>
              <p:tags r:id="rId82"/>
            </p:custDataLst>
          </p:nvPr>
        </p:nvSpPr>
        <p:spPr>
          <a:xfrm>
            <a:off x="9068792" y="2952666"/>
            <a:ext cx="971609" cy="135097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5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通用能力评估</a:t>
            </a:r>
            <a:endParaRPr lang="zh-CN" altLang="en-US" sz="500" b="1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>
            <p:custDataLst>
              <p:tags r:id="rId83"/>
            </p:custDataLst>
          </p:nvPr>
        </p:nvSpPr>
        <p:spPr>
          <a:xfrm>
            <a:off x="9068792" y="3106181"/>
            <a:ext cx="971609" cy="138357"/>
          </a:xfrm>
          <a:prstGeom prst="rect">
            <a:avLst/>
          </a:prstGeom>
          <a:solidFill>
            <a:srgbClr val="4472C4">
              <a:alpha val="10000"/>
            </a:srgbClr>
          </a:solidFill>
          <a:ln w="9525" cap="flat" cmpd="sng" algn="ctr">
            <a:noFill/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5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业务场景评估</a:t>
            </a:r>
            <a:endParaRPr lang="zh-CN" altLang="en-US" sz="500" b="1" dirty="0"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7" name="矩形 116"/>
          <p:cNvSpPr/>
          <p:nvPr>
            <p:custDataLst>
              <p:tags r:id="rId84"/>
            </p:custDataLst>
          </p:nvPr>
        </p:nvSpPr>
        <p:spPr>
          <a:xfrm>
            <a:off x="10134077" y="2770887"/>
            <a:ext cx="1296437" cy="501731"/>
          </a:xfrm>
          <a:prstGeom prst="rect">
            <a:avLst/>
          </a:prstGeom>
          <a:solidFill>
            <a:sysClr val="window" lastClr="FFFFFF">
              <a:lumMod val="95000"/>
              <a:alpha val="70000"/>
            </a:sysClr>
          </a:solidFill>
          <a:ln w="12700" cap="flat" cmpd="sng" algn="ctr">
            <a:noFill/>
            <a:prstDash val="sysDash"/>
            <a:miter lim="800000"/>
          </a:ln>
          <a:effectLst/>
        </p:spPr>
        <p:txBody>
          <a:bodyPr tIns="36000" rtlCol="0" anchor="t" anchorCtr="0"/>
          <a:lstStyle/>
          <a:p>
            <a:pPr algn="ctr"/>
            <a:r>
              <a:rPr lang="zh-CN" altLang="en-US" sz="700" b="1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数据标注</a:t>
            </a:r>
            <a:endParaRPr lang="zh-CN" altLang="en-US" sz="700" b="1" dirty="0">
              <a:solidFill>
                <a:sysClr val="windowText" lastClr="000000">
                  <a:lumMod val="85000"/>
                  <a:lumOff val="1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10178606" y="2953646"/>
            <a:ext cx="1211455" cy="290892"/>
            <a:chOff x="10178606" y="3185188"/>
            <a:chExt cx="1157091" cy="269770"/>
          </a:xfrm>
        </p:grpSpPr>
        <p:sp>
          <p:nvSpPr>
            <p:cNvPr id="118" name="矩形 117"/>
            <p:cNvSpPr/>
            <p:nvPr>
              <p:custDataLst>
                <p:tags r:id="rId85"/>
              </p:custDataLst>
            </p:nvPr>
          </p:nvSpPr>
          <p:spPr>
            <a:xfrm>
              <a:off x="10178606" y="3185188"/>
              <a:ext cx="566828" cy="124379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文本标注</a:t>
              </a:r>
              <a:endParaRPr lang="zh-CN" altLang="en-US" sz="5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9" name="矩形 118"/>
            <p:cNvSpPr/>
            <p:nvPr>
              <p:custDataLst>
                <p:tags r:id="rId86"/>
              </p:custDataLst>
            </p:nvPr>
          </p:nvSpPr>
          <p:spPr>
            <a:xfrm>
              <a:off x="10178606" y="3330166"/>
              <a:ext cx="566828" cy="124792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 dirty="0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语音标注</a:t>
              </a:r>
              <a:endParaRPr lang="zh-CN" altLang="en-US" sz="500" b="1" dirty="0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0" name="矩形 119"/>
            <p:cNvSpPr/>
            <p:nvPr>
              <p:custDataLst>
                <p:tags r:id="rId87"/>
              </p:custDataLst>
            </p:nvPr>
          </p:nvSpPr>
          <p:spPr>
            <a:xfrm>
              <a:off x="10761312" y="3185188"/>
              <a:ext cx="573804" cy="124379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视频标注</a:t>
              </a:r>
              <a:endParaRPr lang="zh-CN" altLang="en-US" sz="5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1" name="矩形 120"/>
            <p:cNvSpPr/>
            <p:nvPr>
              <p:custDataLst>
                <p:tags r:id="rId88"/>
              </p:custDataLst>
            </p:nvPr>
          </p:nvSpPr>
          <p:spPr>
            <a:xfrm>
              <a:off x="10761312" y="3330166"/>
              <a:ext cx="574385" cy="124792"/>
            </a:xfrm>
            <a:prstGeom prst="rect">
              <a:avLst/>
            </a:prstGeom>
            <a:solidFill>
              <a:srgbClr val="4472C4">
                <a:alpha val="10000"/>
              </a:srgbClr>
            </a:solidFill>
            <a:ln w="9525" cap="flat" cmpd="sng" algn="ctr">
              <a:noFill/>
              <a:prstDash val="sysDash"/>
              <a:miter lim="800000"/>
            </a:ln>
            <a:effectLst/>
          </p:spPr>
          <p:txBody>
            <a:bodyPr vertOverflow="overflow" horzOverflow="overflow" vert="horz" wrap="square" lIns="78181" tIns="39091" rIns="78181" bIns="39091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500" b="1">
                  <a:latin typeface="Arial" panose="020B0604020202020204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其他</a:t>
              </a:r>
              <a:endParaRPr lang="zh-CN" altLang="en-US" sz="500" b="1">
                <a:latin typeface="Arial" panose="020B0604020202020204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3" name="文本框 5"/>
          <p:cNvSpPr txBox="1"/>
          <p:nvPr/>
        </p:nvSpPr>
        <p:spPr>
          <a:xfrm>
            <a:off x="716598" y="434647"/>
            <a:ext cx="927576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润和软件基于</a:t>
            </a:r>
            <a:r>
              <a:rPr lang="en-US" altLang="zh-CN" sz="2800" b="1" dirty="0" err="1">
                <a:latin typeface="Arial" panose="020B0604020202020204" pitchFamily="34" charset="0"/>
                <a:ea typeface="微软雅黑" panose="020B0503020204020204" pitchFamily="34" charset="-122"/>
              </a:rPr>
              <a:t>HopeOS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的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解决方案总体架构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338"/>
          <p:cNvSpPr txBox="1"/>
          <p:nvPr/>
        </p:nvSpPr>
        <p:spPr>
          <a:xfrm>
            <a:off x="781037" y="5349592"/>
            <a:ext cx="793486" cy="565283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F6FC6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基于</a:t>
            </a:r>
            <a:endParaRPr lang="en-US" altLang="zh-CN" sz="10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HopeOS</a:t>
            </a: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</a:t>
            </a:r>
            <a:endParaRPr lang="en-US" altLang="zh-CN" sz="1000" b="1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10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基础</a:t>
            </a:r>
            <a:r>
              <a:rPr lang="zh-CN" altLang="en-US" sz="1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设施</a:t>
            </a:r>
            <a:endParaRPr lang="zh-CN" altLang="en-US" sz="1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666240" y="5673514"/>
            <a:ext cx="4848521" cy="527261"/>
          </a:xfrm>
          <a:prstGeom prst="rect">
            <a:avLst/>
          </a:prstGeom>
          <a:noFill/>
          <a:ln w="9525" cap="flat" cmpd="sng" algn="ctr">
            <a:solidFill>
              <a:srgbClr val="4472C4">
                <a:alpha val="5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56" name="组合 155"/>
          <p:cNvGrpSpPr/>
          <p:nvPr/>
        </p:nvGrpSpPr>
        <p:grpSpPr>
          <a:xfrm>
            <a:off x="1666241" y="5067928"/>
            <a:ext cx="9793922" cy="566643"/>
            <a:chOff x="1666241" y="5159220"/>
            <a:chExt cx="9793922" cy="432170"/>
          </a:xfrm>
        </p:grpSpPr>
        <p:sp>
          <p:nvSpPr>
            <p:cNvPr id="138" name="矩形 137"/>
            <p:cNvSpPr/>
            <p:nvPr>
              <p:custDataLst>
                <p:tags r:id="rId89"/>
              </p:custDataLst>
            </p:nvPr>
          </p:nvSpPr>
          <p:spPr>
            <a:xfrm>
              <a:off x="1666241" y="5385041"/>
              <a:ext cx="6986605" cy="206349"/>
            </a:xfrm>
            <a:prstGeom prst="rect">
              <a:avLst/>
            </a:prstGeom>
            <a:solidFill>
              <a:srgbClr val="4874CB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93817" tIns="46909" rIns="93817" bIns="46909" rtlCol="0" anchor="ctr"/>
            <a:lstStyle/>
            <a:p>
              <a:pPr algn="ctr"/>
              <a:r>
                <a:rPr lang="en-US" altLang="zh-CN" sz="9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HopeOS AI</a:t>
              </a:r>
              <a:r>
                <a:rPr lang="zh-CN" altLang="en-US" sz="9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版</a:t>
              </a:r>
              <a:r>
                <a:rPr lang="en-US" altLang="zh-CN" sz="900" b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</a:t>
              </a:r>
              <a:endParaRPr lang="zh-CN" altLang="en-US" sz="9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9" name="矩形 138"/>
            <p:cNvSpPr/>
            <p:nvPr>
              <p:custDataLst>
                <p:tags r:id="rId90"/>
              </p:custDataLst>
            </p:nvPr>
          </p:nvSpPr>
          <p:spPr>
            <a:xfrm>
              <a:off x="8682567" y="5385041"/>
              <a:ext cx="2777596" cy="206349"/>
            </a:xfrm>
            <a:prstGeom prst="rect">
              <a:avLst/>
            </a:prstGeom>
            <a:solidFill>
              <a:srgbClr val="4874CB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93817" tIns="46909" rIns="93817" bIns="46909" rtlCol="0" anchor="ctr"/>
            <a:lstStyle/>
            <a:p>
              <a:pPr algn="ctr"/>
              <a:r>
                <a:rPr lang="en-US" altLang="zh-CN" sz="900" b="1" dirty="0" err="1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HopeOS</a:t>
              </a: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 Edge</a:t>
              </a:r>
              <a:r>
                <a:rPr lang="zh-CN" altLang="en-US" sz="9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版本</a:t>
              </a:r>
              <a:endParaRPr lang="zh-CN" altLang="en-US" sz="9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0" name="矩形 139"/>
            <p:cNvSpPr/>
            <p:nvPr>
              <p:custDataLst>
                <p:tags r:id="rId91"/>
              </p:custDataLst>
            </p:nvPr>
          </p:nvSpPr>
          <p:spPr>
            <a:xfrm>
              <a:off x="1666241" y="5159220"/>
              <a:ext cx="9793922" cy="206349"/>
            </a:xfrm>
            <a:prstGeom prst="rect">
              <a:avLst/>
            </a:prstGeom>
            <a:solidFill>
              <a:srgbClr val="4874CB"/>
            </a:solidFill>
            <a:ln w="38100" cap="flat" cmpd="sng" algn="ctr">
              <a:noFill/>
              <a:prstDash val="solid"/>
              <a:miter lim="800000"/>
            </a:ln>
            <a:effectLst/>
          </p:spPr>
          <p:txBody>
            <a:bodyPr lIns="93817" tIns="46909" rIns="93817" bIns="46909" rtlCol="0" anchor="ctr"/>
            <a:lstStyle/>
            <a:p>
              <a:pPr algn="ctr"/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HopeOS</a:t>
              </a:r>
              <a:r>
                <a:rPr lang="zh-CN" altLang="en-US" sz="9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算力调度模块</a:t>
              </a:r>
              <a:r>
                <a:rPr lang="en-US" altLang="zh-CN" sz="900" b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(AIRUNS)</a:t>
              </a:r>
              <a:endParaRPr lang="en-US" altLang="zh-CN" sz="9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7478643" y="5817241"/>
            <a:ext cx="3880892" cy="234591"/>
            <a:chOff x="7381700" y="5761361"/>
            <a:chExt cx="5037189" cy="304486"/>
          </a:xfrm>
        </p:grpSpPr>
        <p:pic>
          <p:nvPicPr>
            <p:cNvPr id="142" name="图片 141"/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7381700" y="5805337"/>
              <a:ext cx="959987" cy="259123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8495151" y="5828896"/>
              <a:ext cx="1268749" cy="212002"/>
            </a:xfrm>
            <a:prstGeom prst="rect">
              <a:avLst/>
            </a:prstGeom>
          </p:spPr>
        </p:pic>
        <p:pic>
          <p:nvPicPr>
            <p:cNvPr id="144" name="图片 143"/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11739573" y="5761361"/>
              <a:ext cx="679316" cy="304486"/>
            </a:xfrm>
            <a:prstGeom prst="rect">
              <a:avLst/>
            </a:prstGeom>
          </p:spPr>
        </p:pic>
        <p:pic>
          <p:nvPicPr>
            <p:cNvPr id="145" name="图片 144"/>
            <p:cNvPicPr>
              <a:picLocks noChangeAspect="1"/>
            </p:cNvPicPr>
            <p:nvPr/>
          </p:nvPicPr>
          <p:blipFill rotWithShape="1">
            <a:blip r:embed="rId95"/>
            <a:srcRect t="30862" b="27299"/>
            <a:stretch>
              <a:fillRect/>
            </a:stretch>
          </p:blipFill>
          <p:spPr>
            <a:xfrm>
              <a:off x="9870900" y="5800656"/>
              <a:ext cx="950757" cy="265191"/>
            </a:xfrm>
            <a:prstGeom prst="rect">
              <a:avLst/>
            </a:prstGeom>
          </p:spPr>
        </p:pic>
        <p:pic>
          <p:nvPicPr>
            <p:cNvPr id="146" name="图片 145"/>
            <p:cNvPicPr>
              <a:picLocks noChangeAspect="1"/>
            </p:cNvPicPr>
            <p:nvPr/>
          </p:nvPicPr>
          <p:blipFill rotWithShape="1">
            <a:blip r:embed="rId96"/>
            <a:srcRect t="23380" b="28279"/>
            <a:stretch>
              <a:fillRect/>
            </a:stretch>
          </p:blipFill>
          <p:spPr>
            <a:xfrm>
              <a:off x="10889131" y="5815322"/>
              <a:ext cx="742615" cy="239150"/>
            </a:xfrm>
            <a:prstGeom prst="rect">
              <a:avLst/>
            </a:prstGeom>
          </p:spPr>
        </p:pic>
      </p:grpSp>
      <p:pic>
        <p:nvPicPr>
          <p:cNvPr id="148" name="图片 7" descr="79371669188187_.pic"/>
          <p:cNvPicPr>
            <a:picLocks noChangeAspect="1" noChangeArrowheads="1"/>
          </p:cNvPicPr>
          <p:nvPr>
            <p:custDataLst>
              <p:tags r:id="rId97"/>
            </p:custDataLst>
          </p:nvPr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299" y="5783692"/>
            <a:ext cx="496749" cy="31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图片 6" descr="2241638423919_.pic_hd-wu"/>
          <p:cNvPicPr>
            <a:picLocks noChangeAspect="1" noChangeArrowheads="1"/>
          </p:cNvPicPr>
          <p:nvPr>
            <p:custDataLst>
              <p:tags r:id="rId99"/>
            </p:custDataLst>
          </p:nvPr>
        </p:nvPicPr>
        <p:blipFill>
          <a:blip r:embed="rId10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0" t="21899" r="25105" b="27003"/>
          <a:stretch>
            <a:fillRect/>
          </a:stretch>
        </p:blipFill>
        <p:spPr bwMode="auto">
          <a:xfrm>
            <a:off x="3875972" y="5821193"/>
            <a:ext cx="694978" cy="27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图片 1" descr="/private/var/folders/vl/mwl_9dyd0sjfg2jkskw8v6cr0000gn/T/com.kingsoft.wpsoffice.mac/picturecompress_20220630110125/output_1.pngoutput_1"/>
          <p:cNvPicPr>
            <a:picLocks noChangeAspect="1" noChangeArrowheads="1"/>
          </p:cNvPicPr>
          <p:nvPr>
            <p:custDataLst>
              <p:tags r:id="rId101"/>
            </p:custDataLst>
          </p:nvPr>
        </p:nvPicPr>
        <p:blipFill>
          <a:blip r:embed="rId10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3" t="17998" r="12968" b="14441"/>
          <a:stretch>
            <a:fillRect/>
          </a:stretch>
        </p:blipFill>
        <p:spPr bwMode="auto">
          <a:xfrm>
            <a:off x="4872490" y="5733118"/>
            <a:ext cx="645225" cy="3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图片 150" descr="微信图片_20240724132008"/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2843591" y="5798486"/>
            <a:ext cx="789000" cy="302759"/>
          </a:xfrm>
          <a:prstGeom prst="rect">
            <a:avLst/>
          </a:prstGeom>
        </p:spPr>
      </p:pic>
      <p:sp>
        <p:nvSpPr>
          <p:cNvPr id="152" name="文本框 462"/>
          <p:cNvSpPr txBox="1"/>
          <p:nvPr/>
        </p:nvSpPr>
        <p:spPr>
          <a:xfrm>
            <a:off x="6728037" y="584481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</a:rPr>
              <a:t>算力支持</a:t>
            </a:r>
            <a:endParaRPr lang="zh-CN" altLang="en-US" sz="1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3" name="文本框 463"/>
          <p:cNvSpPr txBox="1"/>
          <p:nvPr/>
        </p:nvSpPr>
        <p:spPr>
          <a:xfrm>
            <a:off x="1778847" y="584481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</a:rPr>
              <a:t>算力设施</a:t>
            </a:r>
            <a:endParaRPr lang="zh-CN" altLang="en-US" sz="1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6583550" y="5673514"/>
            <a:ext cx="4876614" cy="527261"/>
          </a:xfrm>
          <a:prstGeom prst="rect">
            <a:avLst/>
          </a:prstGeom>
          <a:noFill/>
          <a:ln w="9525" cap="flat" cmpd="sng" algn="ctr">
            <a:solidFill>
              <a:srgbClr val="4472C4">
                <a:alpha val="50000"/>
              </a:srgbClr>
            </a:solidFill>
            <a:prstDash val="sysDash"/>
            <a:miter lim="800000"/>
          </a:ln>
          <a:effectLst/>
        </p:spPr>
        <p:txBody>
          <a:bodyPr vertOverflow="overflow" horzOverflow="overflow" vert="horz" wrap="square" lIns="78181" tIns="39091" rIns="78181" bIns="39091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0">
              <a:solidFill>
                <a:sysClr val="windowText" lastClr="000000">
                  <a:lumMod val="75000"/>
                  <a:lumOff val="25000"/>
                </a:sysClr>
              </a:solidFill>
              <a:latin typeface="Arial" panose="020B060402020202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104" name="type.wav"/>
          </p:stSnd>
        </p:sndAc>
      </p:transition>
    </mc:Choice>
    <mc:Fallback>
      <p:transition spd="slow">
        <p:sndAc>
          <p:stSnd>
            <p:snd r:embed="rId104" name="typ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838643" y="3415990"/>
            <a:ext cx="1995997" cy="6436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6" name="Picture 4" descr="F:\02-绿叶公司-胶片素材\PNG元素\图片28-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43" y="3415990"/>
            <a:ext cx="643687" cy="64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文本框 5"/>
          <p:cNvSpPr txBox="1"/>
          <p:nvPr/>
        </p:nvSpPr>
        <p:spPr>
          <a:xfrm>
            <a:off x="716598" y="434647"/>
            <a:ext cx="9489122" cy="86177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润和软件基于鲲鹏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昇腾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+</a:t>
            </a:r>
            <a:r>
              <a:rPr lang="en-US" altLang="zh-CN" sz="2800" b="1" dirty="0" err="1">
                <a:latin typeface="Arial" panose="020B0604020202020204" pitchFamily="34" charset="0"/>
                <a:ea typeface="微软雅黑" panose="020B0503020204020204" pitchFamily="34" charset="-122"/>
              </a:rPr>
              <a:t>HopeOS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的</a:t>
            </a:r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软硬件</a:t>
            </a:r>
            <a:endParaRPr lang="en-US" altLang="zh-CN" sz="28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8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一体化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方案构建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05703" y="1594884"/>
            <a:ext cx="518059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6195" lvl="0" algn="ctr" fontAlgn="auto">
              <a:spcBef>
                <a:spcPts val="800"/>
              </a:spcBef>
              <a:spcAft>
                <a:spcPts val="0"/>
              </a:spcAft>
              <a:buSzPct val="100000"/>
            </a:pPr>
            <a:r>
              <a:rPr lang="zh-CN" altLang="en-US" sz="2000" b="1" dirty="0">
                <a:ln w="3175">
                  <a:noFill/>
                  <a:prstDash val="dash"/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软硬协同，深度优化，全面突破性能瓶颈</a:t>
            </a:r>
            <a:endParaRPr lang="zh-CN" altLang="en-US" sz="2000" b="1" dirty="0">
              <a:ln w="3175">
                <a:noFill/>
                <a:prstDash val="dash"/>
              </a:ln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38" name="图片 7" descr="79371669188187_.pic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034" y="2488240"/>
            <a:ext cx="804863" cy="58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图片 6" descr="2241638423919_.pic_hd-wu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0" t="21899" r="25105" b="27003"/>
          <a:stretch>
            <a:fillRect/>
          </a:stretch>
        </p:blipFill>
        <p:spPr bwMode="auto">
          <a:xfrm>
            <a:off x="6217920" y="2483651"/>
            <a:ext cx="1392238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图片 1" descr="/private/var/folders/vl/mwl_9dyd0sjfg2jkskw8v6cr0000gn/T/com.kingsoft.wpsoffice.mac/picturecompress_20220630110125/output_1.pngoutput_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3" t="17998" r="12968" b="14441"/>
          <a:stretch>
            <a:fillRect/>
          </a:stretch>
        </p:blipFill>
        <p:spPr bwMode="auto">
          <a:xfrm>
            <a:off x="8223355" y="2363780"/>
            <a:ext cx="1157288" cy="75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图片 140" descr="微信图片_202407241320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419" y="2363780"/>
            <a:ext cx="2040890" cy="891540"/>
          </a:xfrm>
          <a:prstGeom prst="rect">
            <a:avLst/>
          </a:prstGeom>
        </p:spPr>
      </p:pic>
      <p:sp>
        <p:nvSpPr>
          <p:cNvPr id="142" name="文本框 11"/>
          <p:cNvSpPr txBox="1"/>
          <p:nvPr/>
        </p:nvSpPr>
        <p:spPr>
          <a:xfrm>
            <a:off x="3564255" y="2463634"/>
            <a:ext cx="23304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err="1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HopeOS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分布式软总线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左右箭头 3"/>
          <p:cNvSpPr/>
          <p:nvPr/>
        </p:nvSpPr>
        <p:spPr>
          <a:xfrm>
            <a:off x="3444240" y="2739224"/>
            <a:ext cx="2570480" cy="305118"/>
          </a:xfrm>
          <a:prstGeom prst="leftRightArrow">
            <a:avLst>
              <a:gd name="adj1" fmla="val 50000"/>
              <a:gd name="adj2" fmla="val 99948"/>
            </a:avLst>
          </a:prstGeom>
          <a:solidFill>
            <a:srgbClr val="4472C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Text Placeholder 17"/>
          <p:cNvSpPr txBox="1"/>
          <p:nvPr>
            <p:custDataLst>
              <p:tags r:id="rId10"/>
            </p:custDataLst>
          </p:nvPr>
        </p:nvSpPr>
        <p:spPr>
          <a:xfrm>
            <a:off x="981416" y="3563723"/>
            <a:ext cx="347980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4000" b="1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zh-CN" sz="1200" i="0" u="none" kern="1200" cap="none" spc="0" normalizeH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</a:rPr>
              <a:t>应用场景</a:t>
            </a:r>
            <a:endParaRPr kumimoji="0" lang="zh-CN" altLang="zh-CN" sz="1200" i="0" u="none" kern="1200" cap="none" spc="0" normalizeH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5" name="TextBox 48"/>
          <p:cNvSpPr txBox="1"/>
          <p:nvPr>
            <p:custDataLst>
              <p:tags r:id="rId11"/>
            </p:custDataLst>
          </p:nvPr>
        </p:nvSpPr>
        <p:spPr>
          <a:xfrm>
            <a:off x="1562101" y="3591869"/>
            <a:ext cx="1150619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spc="15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en-US" sz="900" b="0" i="0" u="none" kern="1200" cap="none" spc="0" normalizeH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</a:rPr>
              <a:t>模型训练，智能问答，智能撰写，数字人</a:t>
            </a:r>
            <a:r>
              <a:rPr kumimoji="0" lang="en-US" altLang="zh-CN" sz="900" b="0" i="0" u="none" kern="1200" cap="none" spc="0" normalizeH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</a:rPr>
              <a:t>... ...</a:t>
            </a:r>
            <a:endParaRPr kumimoji="0" lang="en-US" altLang="zh-CN" sz="900" b="0" i="0" u="none" kern="1200" cap="none" spc="0" normalizeH="0" noProof="0" dirty="0">
              <a:ln>
                <a:noFill/>
              </a:ln>
              <a:solidFill>
                <a:schemeClr val="dk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8" name="圆角矩形 147"/>
          <p:cNvSpPr/>
          <p:nvPr/>
        </p:nvSpPr>
        <p:spPr>
          <a:xfrm>
            <a:off x="2974489" y="3415990"/>
            <a:ext cx="2903071" cy="6436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9" name="Picture 4" descr="F:\02-绿叶公司-胶片素材\PNG元素\图片28-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490" y="3415990"/>
            <a:ext cx="643687" cy="64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Text Placeholder 17"/>
          <p:cNvSpPr txBox="1"/>
          <p:nvPr>
            <p:custDataLst>
              <p:tags r:id="rId12"/>
            </p:custDataLst>
          </p:nvPr>
        </p:nvSpPr>
        <p:spPr>
          <a:xfrm>
            <a:off x="3117263" y="3563723"/>
            <a:ext cx="347980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4000" b="1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buSzPct val="100000"/>
            </a:pPr>
            <a:r>
              <a:rPr lang="zh-CN" altLang="en-US" sz="1200" spc="0" dirty="0">
                <a:solidFill>
                  <a:schemeClr val="tx1"/>
                </a:solidFill>
                <a:latin typeface="Arial" panose="020B0604020202020204" pitchFamily="34" charset="0"/>
              </a:rPr>
              <a:t>产品功能</a:t>
            </a:r>
            <a:endParaRPr lang="zh-CN" altLang="en-US" sz="1200" spc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48"/>
          <p:cNvSpPr txBox="1"/>
          <p:nvPr>
            <p:custDataLst>
              <p:tags r:id="rId13"/>
            </p:custDataLst>
          </p:nvPr>
        </p:nvSpPr>
        <p:spPr>
          <a:xfrm>
            <a:off x="3697947" y="3508769"/>
            <a:ext cx="1866899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spc="15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buSzPct val="100000"/>
            </a:pPr>
            <a:r>
              <a:rPr lang="zh-CN" altLang="en-US" sz="900" spc="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具有更高算力密度、 极致能效比与高速网络带宽等特点，广泛应用于深度学习模型开发、训练、推理场景</a:t>
            </a:r>
            <a:endParaRPr lang="zh-CN" altLang="en-US" sz="900" spc="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2" name="圆角矩形 151"/>
          <p:cNvSpPr/>
          <p:nvPr/>
        </p:nvSpPr>
        <p:spPr>
          <a:xfrm>
            <a:off x="6156457" y="3415990"/>
            <a:ext cx="2337746" cy="6436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3" name="Picture 4" descr="F:\02-绿叶公司-胶片素材\PNG元素\图片28-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457" y="3415990"/>
            <a:ext cx="643687" cy="64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 Placeholder 17"/>
          <p:cNvSpPr txBox="1"/>
          <p:nvPr>
            <p:custDataLst>
              <p:tags r:id="rId14"/>
            </p:custDataLst>
          </p:nvPr>
        </p:nvSpPr>
        <p:spPr>
          <a:xfrm>
            <a:off x="6299230" y="3563723"/>
            <a:ext cx="347980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4000" b="1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zh-CN" sz="1200" i="0" u="none" kern="1200" cap="none" spc="0" normalizeH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</a:rPr>
              <a:t>应用场景</a:t>
            </a:r>
            <a:endParaRPr kumimoji="0" lang="zh-CN" altLang="zh-CN" sz="1200" i="0" u="none" kern="1200" cap="none" spc="0" normalizeH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5" name="TextBox 48"/>
          <p:cNvSpPr txBox="1"/>
          <p:nvPr>
            <p:custDataLst>
              <p:tags r:id="rId15"/>
            </p:custDataLst>
          </p:nvPr>
        </p:nvSpPr>
        <p:spPr>
          <a:xfrm>
            <a:off x="6879915" y="3599050"/>
            <a:ext cx="1374140" cy="31803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spc="15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buSzPct val="100000"/>
            </a:pPr>
            <a:r>
              <a:rPr lang="zh-CN" altLang="en-US" sz="900" spc="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人脸识别，行为检测，车牌识别，灾难识别</a:t>
            </a:r>
            <a:r>
              <a:rPr lang="en-US" altLang="zh-CN" sz="900" spc="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... ...</a:t>
            </a:r>
            <a:endParaRPr lang="en-US" altLang="zh-CN" sz="900" spc="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6" name="圆角矩形 155"/>
          <p:cNvSpPr/>
          <p:nvPr/>
        </p:nvSpPr>
        <p:spPr>
          <a:xfrm>
            <a:off x="8686297" y="3415990"/>
            <a:ext cx="2768157" cy="64368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FFFFF">
                  <a:alpha val="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7" name="Picture 4" descr="F:\02-绿叶公司-胶片素材\PNG元素\图片28-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297" y="3415990"/>
            <a:ext cx="643687" cy="64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8" name="Text Placeholder 17"/>
          <p:cNvSpPr txBox="1"/>
          <p:nvPr>
            <p:custDataLst>
              <p:tags r:id="rId16"/>
            </p:custDataLst>
          </p:nvPr>
        </p:nvSpPr>
        <p:spPr>
          <a:xfrm>
            <a:off x="8829070" y="3563723"/>
            <a:ext cx="347980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lnSpc>
                <a:spcPct val="100000"/>
              </a:lnSpc>
              <a:defRPr sz="4000" b="1" spc="15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zh-CN" sz="1200" i="0" u="non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</a:rPr>
              <a:t>应用场景</a:t>
            </a:r>
            <a:endParaRPr kumimoji="0" lang="zh-CN" altLang="zh-CN" sz="1200" i="0" u="non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9" name="TextBox 48"/>
          <p:cNvSpPr txBox="1"/>
          <p:nvPr>
            <p:custDataLst>
              <p:tags r:id="rId17"/>
            </p:custDataLst>
          </p:nvPr>
        </p:nvSpPr>
        <p:spPr>
          <a:xfrm>
            <a:off x="9435155" y="3498610"/>
            <a:ext cx="1846580" cy="4985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spc="15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>
              <a:buSzPct val="100000"/>
            </a:pPr>
            <a:r>
              <a:rPr lang="zh-CN" altLang="en-US" sz="900" spc="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支持国产自主可控软硬件，支持算法拔插式部署，支持业务场景</a:t>
            </a:r>
            <a:r>
              <a:rPr lang="en-US" altLang="zh-CN" sz="900" spc="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AI</a:t>
            </a:r>
            <a:r>
              <a:rPr lang="zh-CN" altLang="en-US" sz="900" spc="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定制；满足不同业务场景</a:t>
            </a:r>
            <a:r>
              <a:rPr lang="en-US" altLang="zh-CN" sz="900" spc="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AI</a:t>
            </a:r>
            <a:r>
              <a:rPr lang="zh-CN" altLang="en-US" sz="900" spc="0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智能化应用。</a:t>
            </a:r>
            <a:endParaRPr lang="zh-CN" altLang="en-US" sz="900" spc="0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60" name="表格 159"/>
          <p:cNvGraphicFramePr>
            <a:graphicFrameLocks noGrp="1"/>
          </p:cNvGraphicFramePr>
          <p:nvPr>
            <p:custDataLst>
              <p:tags r:id="rId18"/>
            </p:custDataLst>
          </p:nvPr>
        </p:nvGraphicFramePr>
        <p:xfrm>
          <a:off x="731838" y="4241766"/>
          <a:ext cx="5282881" cy="19507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0627"/>
                <a:gridCol w="4632254"/>
              </a:tblGrid>
              <a:tr h="26433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800" b="0" spc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形态</a:t>
                      </a:r>
                      <a:endParaRPr lang="zh-CN" sz="800" b="0" spc="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spc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4U AI</a:t>
                      </a:r>
                      <a:r>
                        <a:rPr lang="zh-CN" sz="800" b="0" spc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服务器</a:t>
                      </a:r>
                      <a:endParaRPr lang="zh-CN" sz="800" b="0" spc="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alpha val="70000"/>
                      </a:srgbClr>
                    </a:solidFill>
                  </a:tcPr>
                </a:tc>
              </a:tr>
              <a:tr h="323596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CPU</a:t>
                      </a:r>
                      <a:endParaRPr lang="en-US" sz="800" b="0" spc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鲲鹏</a:t>
                      </a:r>
                      <a:r>
                        <a:rPr 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920</a:t>
                      </a: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高性能处理器</a:t>
                      </a:r>
                      <a:endParaRPr lang="zh-CN" altLang="en-US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8000" marR="25400" marT="25400" marB="254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323596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内存</a:t>
                      </a:r>
                      <a:endParaRPr lang="zh-CN" sz="800" b="0" spc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根据项目需求配置，最大可扩展到</a:t>
                      </a:r>
                      <a:r>
                        <a:rPr lang="en-US" alt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4TB</a:t>
                      </a:r>
                      <a:endParaRPr lang="en-US" altLang="zh-CN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8000" marR="25400" marT="25400" marB="254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23596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AI</a:t>
                      </a:r>
                      <a:r>
                        <a:rPr lang="zh-CN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加速卡</a:t>
                      </a:r>
                      <a:endParaRPr lang="zh-CN" sz="800" b="0" spc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Atlas</a:t>
                      </a: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系列</a:t>
                      </a:r>
                      <a:r>
                        <a:rPr lang="en-US" alt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NPU</a:t>
                      </a: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算力卡</a:t>
                      </a:r>
                      <a:endParaRPr lang="zh-CN" altLang="en-US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8000" marR="25400" marT="25400" marB="254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323596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AI</a:t>
                      </a:r>
                      <a:r>
                        <a:rPr lang="zh-CN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算力</a:t>
                      </a:r>
                      <a:endParaRPr lang="zh-CN" sz="800" b="0" spc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</a:t>
                      </a:r>
                      <a:endParaRPr lang="en-US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8000" marR="25400" marT="25400" marB="254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39204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软件配置</a:t>
                      </a:r>
                      <a:endParaRPr lang="zh-CN" altLang="en-US" sz="800" b="0" spc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操作系统：</a:t>
                      </a:r>
                      <a:r>
                        <a:rPr lang="en-US" altLang="zh-CN" sz="800" b="0" spc="0" dirty="0" err="1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HopeOS</a:t>
                      </a:r>
                      <a:r>
                        <a:rPr lang="en-US" alt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AI </a:t>
                      </a: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版本</a:t>
                      </a:r>
                      <a:endParaRPr lang="en-US" altLang="zh-CN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算力调度：HopeOS算力调度模块</a:t>
                      </a:r>
                      <a:r>
                        <a:rPr lang="en-US" alt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(AIRUNS)</a:t>
                      </a:r>
                      <a:endParaRPr lang="en-US" altLang="zh-CN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8000" marR="25400" marT="25400" marB="254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1" name="表格 160"/>
          <p:cNvGraphicFramePr>
            <a:graphicFrameLocks noGrp="1"/>
          </p:cNvGraphicFramePr>
          <p:nvPr>
            <p:custDataLst>
              <p:tags r:id="rId19"/>
            </p:custDataLst>
          </p:nvPr>
        </p:nvGraphicFramePr>
        <p:xfrm>
          <a:off x="6156457" y="4246881"/>
          <a:ext cx="5297997" cy="19391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4149"/>
                <a:gridCol w="4423848"/>
              </a:tblGrid>
              <a:tr h="264159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800" b="0" spc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形态</a:t>
                      </a:r>
                      <a:endParaRPr lang="zh-CN" sz="800" b="0" spc="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7800" marR="177800" marT="25400" marB="2540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800" b="0" spc="0" dirty="0">
                          <a:solidFill>
                            <a:srgbClr val="FFFFFF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边端盒子</a:t>
                      </a:r>
                      <a:endParaRPr lang="zh-CN" sz="800" b="0" spc="0" dirty="0">
                        <a:solidFill>
                          <a:srgbClr val="FFFFFF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77800" marR="177800" marT="25400" marB="254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alpha val="70000"/>
                      </a:srgbClr>
                    </a:solidFill>
                  </a:tcPr>
                </a:tc>
              </a:tr>
              <a:tr h="20235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CPU</a:t>
                      </a:r>
                      <a:endParaRPr lang="en-US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80000" marR="177800" marT="0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支持</a:t>
                      </a:r>
                      <a:r>
                        <a:rPr 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CPU</a:t>
                      </a:r>
                      <a:r>
                        <a:rPr 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：</a:t>
                      </a:r>
                      <a:r>
                        <a:rPr 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Intel®x86</a:t>
                      </a:r>
                      <a:r>
                        <a:rPr 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处理器</a:t>
                      </a:r>
                      <a:r>
                        <a:rPr 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/ARM V8.2</a:t>
                      </a:r>
                      <a:r>
                        <a:rPr 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处理器</a:t>
                      </a:r>
                      <a:r>
                        <a:rPr 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/Cortex-A55</a:t>
                      </a:r>
                      <a:r>
                        <a:rPr 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处理器</a:t>
                      </a:r>
                      <a:endParaRPr lang="zh-CN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80000" marR="17780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23414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内存</a:t>
                      </a:r>
                      <a:endParaRPr lang="zh-CN" sz="800" b="0" spc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80000" marR="177800" marT="0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8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根据项目需求配置</a:t>
                      </a:r>
                      <a:endParaRPr lang="en-US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80000" marR="17780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202353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AI</a:t>
                      </a:r>
                      <a:r>
                        <a:rPr lang="zh-CN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加速卡</a:t>
                      </a:r>
                      <a:endParaRPr lang="zh-CN" sz="800" b="0" spc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80000" marR="177800" marT="0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Atlas</a:t>
                      </a:r>
                      <a:r>
                        <a:rPr lang="zh-CN" altLang="en-US" sz="8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系列</a:t>
                      </a:r>
                      <a:r>
                        <a:rPr lang="en-US" altLang="zh-CN" sz="8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NPU</a:t>
                      </a:r>
                      <a:r>
                        <a:rPr lang="zh-CN" altLang="en-US" sz="8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算力卡</a:t>
                      </a:r>
                      <a:endParaRPr lang="en-US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80000" marR="17780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423414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AI</a:t>
                      </a:r>
                      <a:r>
                        <a:rPr lang="zh-CN" altLang="en-US" sz="800" b="0" spc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算力</a:t>
                      </a:r>
                      <a:endParaRPr lang="zh-CN" altLang="en-US" sz="800" b="0" spc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80000" marR="177800" marT="0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</a:t>
                      </a:r>
                      <a:endParaRPr lang="en-US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80000" marR="17780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  <a:tr h="423414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软件配置</a:t>
                      </a:r>
                      <a:endParaRPr lang="zh-CN" altLang="en-US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80000" marR="177800" marT="0" marB="0"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操作系统：</a:t>
                      </a:r>
                      <a:r>
                        <a:rPr lang="en-US" altLang="zh-CN" sz="800" b="0" spc="0" dirty="0" err="1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HopeOS</a:t>
                      </a:r>
                      <a:r>
                        <a:rPr lang="en-US" alt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 Edge</a:t>
                      </a: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版本</a:t>
                      </a:r>
                      <a:endParaRPr lang="en-US" altLang="zh-CN" sz="800" b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算力调度：</a:t>
                      </a:r>
                      <a:r>
                        <a:rPr lang="en-US" altLang="zh-CN" sz="800" b="0" spc="0" dirty="0" err="1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HopeOS</a:t>
                      </a: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边缘算力调度引擎</a:t>
                      </a:r>
                      <a:r>
                        <a:rPr lang="en-US" alt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(AIRUNS</a:t>
                      </a:r>
                      <a:r>
                        <a:rPr lang="zh-CN" altLang="en-US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边缘版</a:t>
                      </a:r>
                      <a:r>
                        <a:rPr lang="en-US" altLang="zh-CN" sz="800" b="0" spc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)</a:t>
                      </a:r>
                      <a:endParaRPr lang="en-US" altLang="zh-CN" sz="800" b="0" i="0" spc="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80000" marR="17780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68" name="组合 167"/>
          <p:cNvGrpSpPr>
            <a:grpSpLocks noChangeAspect="1"/>
          </p:cNvGrpSpPr>
          <p:nvPr/>
        </p:nvGrpSpPr>
        <p:grpSpPr>
          <a:xfrm>
            <a:off x="716598" y="1505431"/>
            <a:ext cx="10820082" cy="648135"/>
            <a:chOff x="625587" y="2133977"/>
            <a:chExt cx="10944000" cy="730695"/>
          </a:xfrm>
        </p:grpSpPr>
        <p:grpSp>
          <p:nvGrpSpPr>
            <p:cNvPr id="169" name="组合 168"/>
            <p:cNvGrpSpPr/>
            <p:nvPr/>
          </p:nvGrpSpPr>
          <p:grpSpPr>
            <a:xfrm>
              <a:off x="625587" y="2133977"/>
              <a:ext cx="10944000" cy="697702"/>
              <a:chOff x="625587" y="1900767"/>
              <a:chExt cx="10944000" cy="697702"/>
            </a:xfrm>
          </p:grpSpPr>
          <p:sp>
            <p:nvSpPr>
              <p:cNvPr id="171" name="Freeform 9"/>
              <p:cNvSpPr/>
              <p:nvPr/>
            </p:nvSpPr>
            <p:spPr bwMode="auto">
              <a:xfrm>
                <a:off x="625587" y="2273058"/>
                <a:ext cx="10944000" cy="325411"/>
              </a:xfrm>
              <a:custGeom>
                <a:avLst/>
                <a:gdLst>
                  <a:gd name="T0" fmla="*/ 0 w 3360"/>
                  <a:gd name="T1" fmla="*/ 0 h 100"/>
                  <a:gd name="T2" fmla="*/ 386 w 3360"/>
                  <a:gd name="T3" fmla="*/ 52 h 100"/>
                  <a:gd name="T4" fmla="*/ 704 w 3360"/>
                  <a:gd name="T5" fmla="*/ 100 h 100"/>
                  <a:gd name="T6" fmla="*/ 2656 w 3360"/>
                  <a:gd name="T7" fmla="*/ 100 h 100"/>
                  <a:gd name="T8" fmla="*/ 2975 w 3360"/>
                  <a:gd name="T9" fmla="*/ 52 h 100"/>
                  <a:gd name="T10" fmla="*/ 3360 w 3360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60" h="100">
                    <a:moveTo>
                      <a:pt x="0" y="0"/>
                    </a:moveTo>
                    <a:cubicBezTo>
                      <a:pt x="202" y="0"/>
                      <a:pt x="313" y="30"/>
                      <a:pt x="386" y="52"/>
                    </a:cubicBezTo>
                    <a:cubicBezTo>
                      <a:pt x="501" y="85"/>
                      <a:pt x="577" y="100"/>
                      <a:pt x="704" y="100"/>
                    </a:cubicBezTo>
                    <a:cubicBezTo>
                      <a:pt x="2656" y="100"/>
                      <a:pt x="2656" y="100"/>
                      <a:pt x="2656" y="100"/>
                    </a:cubicBezTo>
                    <a:cubicBezTo>
                      <a:pt x="2783" y="100"/>
                      <a:pt x="2860" y="85"/>
                      <a:pt x="2975" y="52"/>
                    </a:cubicBezTo>
                    <a:cubicBezTo>
                      <a:pt x="3047" y="30"/>
                      <a:pt x="3158" y="0"/>
                      <a:pt x="3360" y="0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100000">
                      <a:srgbClr val="666666">
                        <a:alpha val="15000"/>
                      </a:srgbClr>
                    </a:gs>
                    <a:gs pos="0">
                      <a:srgbClr val="666666">
                        <a:alpha val="0"/>
                      </a:srgbClr>
                    </a:gs>
                  </a:gsLst>
                  <a:lin ang="54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Freeform 7"/>
              <p:cNvSpPr/>
              <p:nvPr/>
            </p:nvSpPr>
            <p:spPr bwMode="auto">
              <a:xfrm>
                <a:off x="625587" y="1900767"/>
                <a:ext cx="10944000" cy="612213"/>
              </a:xfrm>
              <a:custGeom>
                <a:avLst/>
                <a:gdLst>
                  <a:gd name="T0" fmla="*/ 0 w 3360"/>
                  <a:gd name="T1" fmla="*/ 0 h 188"/>
                  <a:gd name="T2" fmla="*/ 0 w 3360"/>
                  <a:gd name="T3" fmla="*/ 88 h 188"/>
                  <a:gd name="T4" fmla="*/ 386 w 3360"/>
                  <a:gd name="T5" fmla="*/ 140 h 188"/>
                  <a:gd name="T6" fmla="*/ 704 w 3360"/>
                  <a:gd name="T7" fmla="*/ 188 h 188"/>
                  <a:gd name="T8" fmla="*/ 2656 w 3360"/>
                  <a:gd name="T9" fmla="*/ 188 h 188"/>
                  <a:gd name="T10" fmla="*/ 2975 w 3360"/>
                  <a:gd name="T11" fmla="*/ 140 h 188"/>
                  <a:gd name="T12" fmla="*/ 3360 w 3360"/>
                  <a:gd name="T13" fmla="*/ 88 h 188"/>
                  <a:gd name="T14" fmla="*/ 3360 w 3360"/>
                  <a:gd name="T15" fmla="*/ 0 h 188"/>
                  <a:gd name="T16" fmla="*/ 0 w 3360"/>
                  <a:gd name="T17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60" h="188">
                    <a:moveTo>
                      <a:pt x="0" y="0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202" y="88"/>
                      <a:pt x="313" y="118"/>
                      <a:pt x="386" y="140"/>
                    </a:cubicBezTo>
                    <a:cubicBezTo>
                      <a:pt x="501" y="173"/>
                      <a:pt x="577" y="188"/>
                      <a:pt x="704" y="188"/>
                    </a:cubicBezTo>
                    <a:cubicBezTo>
                      <a:pt x="2656" y="188"/>
                      <a:pt x="2656" y="188"/>
                      <a:pt x="2656" y="188"/>
                    </a:cubicBezTo>
                    <a:cubicBezTo>
                      <a:pt x="2783" y="188"/>
                      <a:pt x="2860" y="173"/>
                      <a:pt x="2975" y="140"/>
                    </a:cubicBezTo>
                    <a:cubicBezTo>
                      <a:pt x="3047" y="118"/>
                      <a:pt x="3158" y="88"/>
                      <a:pt x="3360" y="88"/>
                    </a:cubicBezTo>
                    <a:cubicBezTo>
                      <a:pt x="3360" y="0"/>
                      <a:pt x="3360" y="0"/>
                      <a:pt x="336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666666">
                      <a:alpha val="15000"/>
                    </a:srgbClr>
                  </a:gs>
                  <a:gs pos="70000">
                    <a:srgbClr val="666666">
                      <a:alpha val="0"/>
                    </a:srgbClr>
                  </a:gs>
                </a:gsLst>
                <a:lin ang="5400000" scaled="1"/>
              </a:gradFill>
              <a:ln w="12700" cap="flat" cmpd="sng" algn="ctr">
                <a:gradFill flip="none" rotWithShape="1">
                  <a:gsLst>
                    <a:gs pos="90000">
                      <a:srgbClr val="666666">
                        <a:alpha val="30000"/>
                      </a:srgbClr>
                    </a:gs>
                    <a:gs pos="45000">
                      <a:srgbClr val="666666">
                        <a:alpha val="0"/>
                      </a:srgbClr>
                    </a:gs>
                  </a:gsLst>
                  <a:lin ang="54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Freeform 8"/>
              <p:cNvSpPr/>
              <p:nvPr/>
            </p:nvSpPr>
            <p:spPr bwMode="auto">
              <a:xfrm>
                <a:off x="625587" y="2227557"/>
                <a:ext cx="10944000" cy="325411"/>
              </a:xfrm>
              <a:custGeom>
                <a:avLst/>
                <a:gdLst>
                  <a:gd name="T0" fmla="*/ 0 w 3360"/>
                  <a:gd name="T1" fmla="*/ 0 h 100"/>
                  <a:gd name="T2" fmla="*/ 386 w 3360"/>
                  <a:gd name="T3" fmla="*/ 52 h 100"/>
                  <a:gd name="T4" fmla="*/ 704 w 3360"/>
                  <a:gd name="T5" fmla="*/ 100 h 100"/>
                  <a:gd name="T6" fmla="*/ 2656 w 3360"/>
                  <a:gd name="T7" fmla="*/ 100 h 100"/>
                  <a:gd name="T8" fmla="*/ 2975 w 3360"/>
                  <a:gd name="T9" fmla="*/ 52 h 100"/>
                  <a:gd name="T10" fmla="*/ 3360 w 3360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60" h="100">
                    <a:moveTo>
                      <a:pt x="0" y="0"/>
                    </a:moveTo>
                    <a:cubicBezTo>
                      <a:pt x="202" y="0"/>
                      <a:pt x="313" y="31"/>
                      <a:pt x="386" y="52"/>
                    </a:cubicBezTo>
                    <a:cubicBezTo>
                      <a:pt x="501" y="86"/>
                      <a:pt x="577" y="100"/>
                      <a:pt x="704" y="100"/>
                    </a:cubicBezTo>
                    <a:cubicBezTo>
                      <a:pt x="2656" y="100"/>
                      <a:pt x="2656" y="100"/>
                      <a:pt x="2656" y="100"/>
                    </a:cubicBezTo>
                    <a:cubicBezTo>
                      <a:pt x="2783" y="100"/>
                      <a:pt x="2860" y="86"/>
                      <a:pt x="2975" y="52"/>
                    </a:cubicBezTo>
                    <a:cubicBezTo>
                      <a:pt x="3047" y="31"/>
                      <a:pt x="3158" y="0"/>
                      <a:pt x="3360" y="0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80000">
                      <a:srgbClr val="666666">
                        <a:alpha val="25000"/>
                      </a:srgbClr>
                    </a:gs>
                    <a:gs pos="0">
                      <a:srgbClr val="666666">
                        <a:alpha val="0"/>
                      </a:srgbClr>
                    </a:gs>
                  </a:gsLst>
                  <a:lin ang="54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65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70" name="Picture 8" descr="F:\02-绿叶公司-胶片素材\PNG元素\图片110.png"/>
            <p:cNvPicPr preferRelativeResize="0">
              <a:picLocks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385" y="2623472"/>
              <a:ext cx="5814000" cy="2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21" name="type.wav"/>
          </p:stSnd>
        </p:sndAc>
      </p:transition>
    </mc:Choice>
    <mc:Fallback>
      <p:transition spd="slow">
        <p:sndAc>
          <p:stSnd>
            <p:snd r:embed="rId21" name="typ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/>
          <p:nvPr/>
        </p:nvSpPr>
        <p:spPr>
          <a:xfrm>
            <a:off x="716598" y="434647"/>
            <a:ext cx="9489122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润和软件</a:t>
            </a:r>
            <a:r>
              <a:rPr lang="en-US" altLang="zh-CN" sz="2800" b="1" dirty="0" err="1">
                <a:latin typeface="Arial" panose="020B0604020202020204" pitchFamily="34" charset="0"/>
                <a:ea typeface="微软雅黑" panose="020B0503020204020204" pitchFamily="34" charset="-122"/>
              </a:rPr>
              <a:t>HopeOS V24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操作系统基于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场景的功能增强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16597" y="1501614"/>
            <a:ext cx="10743565" cy="382507"/>
            <a:chOff x="625587" y="5251959"/>
            <a:chExt cx="10944000" cy="232211"/>
          </a:xfrm>
        </p:grpSpPr>
        <p:grpSp>
          <p:nvGrpSpPr>
            <p:cNvPr id="4" name="组合 3"/>
            <p:cNvGrpSpPr/>
            <p:nvPr/>
          </p:nvGrpSpPr>
          <p:grpSpPr>
            <a:xfrm>
              <a:off x="625587" y="5251959"/>
              <a:ext cx="10944000" cy="232211"/>
              <a:chOff x="625587" y="1301528"/>
              <a:chExt cx="10944000" cy="232211"/>
            </a:xfrm>
          </p:grpSpPr>
          <p:sp>
            <p:nvSpPr>
              <p:cNvPr id="6" name="梯形 5"/>
              <p:cNvSpPr/>
              <p:nvPr/>
            </p:nvSpPr>
            <p:spPr>
              <a:xfrm>
                <a:off x="662067" y="1353739"/>
                <a:ext cx="1087104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lumMod val="75000"/>
                      <a:alpha val="1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rgbClr val="C7000B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梯形 6"/>
              <p:cNvSpPr/>
              <p:nvPr/>
            </p:nvSpPr>
            <p:spPr>
              <a:xfrm>
                <a:off x="625587" y="1301528"/>
                <a:ext cx="1094400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lumMod val="75000"/>
                      <a:alpha val="2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6350" cap="rnd">
                <a:gradFill>
                  <a:gsLst>
                    <a:gs pos="100000">
                      <a:schemeClr val="bg1">
                        <a:lumMod val="65000"/>
                        <a:alpha val="5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rgbClr val="C7000B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4657587" y="5431959"/>
              <a:ext cx="2880000" cy="0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7"/>
          <p:cNvSpPr txBox="1"/>
          <p:nvPr/>
        </p:nvSpPr>
        <p:spPr>
          <a:xfrm>
            <a:off x="1704340" y="1239520"/>
            <a:ext cx="8783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HopeOS</a:t>
            </a:r>
            <a:r>
              <a:rPr lang="zh-CN" altLang="en-US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让</a:t>
            </a:r>
            <a:r>
              <a:rPr lang="en-US" altLang="zh-CN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AI</a:t>
            </a:r>
            <a:r>
              <a:rPr lang="zh-CN" altLang="en-US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更好用（</a:t>
            </a:r>
            <a:r>
              <a:rPr lang="en-US" altLang="zh-CN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OS for AI</a:t>
            </a:r>
            <a:r>
              <a:rPr lang="zh-CN" altLang="en-US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），</a:t>
            </a:r>
            <a:r>
              <a:rPr lang="en-US" altLang="zh-CN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AI</a:t>
            </a:r>
            <a:r>
              <a:rPr lang="zh-CN" altLang="en-US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让</a:t>
            </a:r>
            <a:r>
              <a:rPr lang="en-US" altLang="zh-CN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HopeOS</a:t>
            </a:r>
            <a:r>
              <a:rPr lang="zh-CN" altLang="en-US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更智能（</a:t>
            </a:r>
            <a:r>
              <a:rPr lang="en-US" altLang="zh-CN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AI for OS</a:t>
            </a:r>
            <a:r>
              <a:rPr lang="zh-CN" altLang="en-US" sz="20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armonyHeiTi"/>
              </a:rPr>
              <a:t>）</a:t>
            </a:r>
            <a:endParaRPr lang="zh-CN" altLang="en-US" sz="2000" b="1" kern="0" dirty="0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HarmonyHeiTi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1373375" y="4700566"/>
            <a:ext cx="10093060" cy="870877"/>
          </a:xfrm>
          <a:prstGeom prst="rect">
            <a:avLst/>
          </a:prstGeom>
          <a:solidFill>
            <a:schemeClr val="bg2">
              <a:alpha val="20000"/>
            </a:schemeClr>
          </a:solidFill>
          <a:ln w="3175">
            <a:miter lim="400000"/>
          </a:ln>
        </p:spPr>
        <p:txBody>
          <a:bodyPr lIns="8882" tIns="8882" rIns="8882" bIns="8882" anchor="t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29260">
              <a:defRPr sz="1400">
                <a:solidFill>
                  <a:srgbClr val="CCDDFF"/>
                </a:solidFill>
              </a:defRPr>
            </a:lvl1pPr>
          </a:lstStyle>
          <a:p>
            <a:pPr algn="ctr" hangingPunct="0">
              <a:defRPr/>
            </a:pPr>
            <a:endParaRPr lang="en-US" altLang="zh-CN" sz="900" b="1" kern="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10" name="文本框 4"/>
          <p:cNvSpPr txBox="1"/>
          <p:nvPr/>
        </p:nvSpPr>
        <p:spPr>
          <a:xfrm>
            <a:off x="1366140" y="3316752"/>
            <a:ext cx="10093060" cy="1285723"/>
          </a:xfrm>
          <a:prstGeom prst="rect">
            <a:avLst/>
          </a:prstGeom>
          <a:solidFill>
            <a:schemeClr val="bg2">
              <a:alpha val="20000"/>
            </a:schemeClr>
          </a:solidFill>
          <a:ln w="3175">
            <a:miter lim="400000"/>
          </a:ln>
        </p:spPr>
        <p:txBody>
          <a:bodyPr lIns="8882" tIns="8882" rIns="8882" bIns="8882" anchor="t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29260">
              <a:defRPr sz="1400">
                <a:solidFill>
                  <a:srgbClr val="CCDDFF"/>
                </a:solidFill>
              </a:defRPr>
            </a:lvl1pPr>
          </a:lstStyle>
          <a:p>
            <a:pPr algn="ctr" hangingPunct="0">
              <a:defRPr/>
            </a:pPr>
            <a:endParaRPr lang="zh-CN" altLang="en-US" sz="900" b="1" kern="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11" name="文本框 5"/>
          <p:cNvSpPr txBox="1"/>
          <p:nvPr/>
        </p:nvSpPr>
        <p:spPr>
          <a:xfrm>
            <a:off x="1366140" y="1932939"/>
            <a:ext cx="10094339" cy="1285723"/>
          </a:xfrm>
          <a:prstGeom prst="rect">
            <a:avLst/>
          </a:prstGeom>
          <a:solidFill>
            <a:schemeClr val="bg2">
              <a:alpha val="20000"/>
            </a:schemeClr>
          </a:solidFill>
          <a:ln w="3175">
            <a:miter lim="400000"/>
          </a:ln>
        </p:spPr>
        <p:txBody>
          <a:bodyPr lIns="8882" tIns="8882" rIns="8882" bIns="8882" anchor="t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29260">
              <a:defRPr sz="1400">
                <a:solidFill>
                  <a:srgbClr val="CCDDFF"/>
                </a:solidFill>
              </a:defRPr>
            </a:lvl1pPr>
          </a:lstStyle>
          <a:p>
            <a:pPr algn="ctr" hangingPunct="0">
              <a:defRPr/>
            </a:pPr>
            <a:endParaRPr lang="zh-CN" altLang="en-US" sz="900" b="1" kern="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1366141" y="5669533"/>
            <a:ext cx="10093663" cy="531241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3175">
            <a:miter lim="400000"/>
          </a:ln>
        </p:spPr>
        <p:txBody>
          <a:bodyPr lIns="8882" tIns="8882" rIns="8882" bIns="8882" anchor="t" anchorCtr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29260">
              <a:defRPr sz="1400">
                <a:solidFill>
                  <a:srgbClr val="CCDDFF"/>
                </a:solidFill>
              </a:defRPr>
            </a:lvl1pPr>
          </a:lstStyle>
          <a:p>
            <a:pPr algn="ctr" hangingPunct="0">
              <a:defRPr/>
            </a:pPr>
            <a:endParaRPr lang="en-US" altLang="zh-CN" sz="900" b="1" kern="0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14" name="文本框 89"/>
          <p:cNvSpPr txBox="1"/>
          <p:nvPr/>
        </p:nvSpPr>
        <p:spPr>
          <a:xfrm>
            <a:off x="734810" y="2249523"/>
            <a:ext cx="26609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AI</a:t>
            </a:r>
            <a:endParaRPr lang="en-US" altLang="zh-CN" sz="1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</a:t>
            </a:r>
            <a:endParaRPr lang="en-US" altLang="zh-CN" sz="1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OS</a:t>
            </a:r>
            <a:endParaRPr lang="en-US" altLang="zh-CN" sz="1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90"/>
          <p:cNvSpPr txBox="1"/>
          <p:nvPr/>
        </p:nvSpPr>
        <p:spPr>
          <a:xfrm>
            <a:off x="736770" y="4116626"/>
            <a:ext cx="26609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左大括号 15"/>
          <p:cNvSpPr/>
          <p:nvPr/>
        </p:nvSpPr>
        <p:spPr>
          <a:xfrm>
            <a:off x="1060451" y="1932939"/>
            <a:ext cx="275678" cy="1285723"/>
          </a:xfrm>
          <a:prstGeom prst="leftBrace">
            <a:avLst>
              <a:gd name="adj1" fmla="val 42535"/>
              <a:gd name="adj2" fmla="val 50000"/>
            </a:avLst>
          </a:prstGeom>
          <a:ln w="9525" cap="rnd">
            <a:solidFill>
              <a:srgbClr val="4472C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1060451" y="3323107"/>
            <a:ext cx="275678" cy="2248336"/>
          </a:xfrm>
          <a:prstGeom prst="leftBrace">
            <a:avLst>
              <a:gd name="adj1" fmla="val 42535"/>
              <a:gd name="adj2" fmla="val 50000"/>
            </a:avLst>
          </a:prstGeom>
          <a:ln w="9525" cap="rnd">
            <a:solidFill>
              <a:srgbClr val="4472C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8" name="矩形 102"/>
          <p:cNvSpPr txBox="1"/>
          <p:nvPr/>
        </p:nvSpPr>
        <p:spPr>
          <a:xfrm>
            <a:off x="1537930" y="4905941"/>
            <a:ext cx="955390" cy="460126"/>
          </a:xfrm>
          <a:prstGeom prst="rect">
            <a:avLst/>
          </a:prstGeom>
          <a:noFill/>
          <a:ln w="3175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l" defTabSz="876935" hangingPunct="0">
              <a:lnSpc>
                <a:spcPct val="130000"/>
              </a:lnSpc>
              <a:defRPr/>
            </a:pPr>
            <a:r>
              <a:rPr lang="zh-CN" sz="12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异构算力融合</a:t>
            </a:r>
            <a:endParaRPr lang="zh-CN" sz="1200" b="1" kern="0" dirty="0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l" defTabSz="876935" hangingPunct="0">
              <a:lnSpc>
                <a:spcPct val="130000"/>
              </a:lnSpc>
              <a:defRPr/>
            </a:pPr>
            <a:r>
              <a:rPr lang="en-US" altLang="zh-CN" sz="1100" b="1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(</a:t>
            </a:r>
            <a:r>
              <a:rPr lang="zh-CN" sz="1100" b="1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算力管理平台</a:t>
            </a:r>
            <a:r>
              <a:rPr lang="en-US" altLang="zh-CN" sz="1100" b="1" kern="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)</a:t>
            </a:r>
            <a:endParaRPr lang="en-US" altLang="zh-CN" sz="1100" b="1" kern="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19" name="矩形 102"/>
          <p:cNvSpPr txBox="1"/>
          <p:nvPr/>
        </p:nvSpPr>
        <p:spPr>
          <a:xfrm>
            <a:off x="1537930" y="3729550"/>
            <a:ext cx="1231106" cy="460126"/>
          </a:xfrm>
          <a:prstGeom prst="rect">
            <a:avLst/>
          </a:prstGeom>
          <a:noFill/>
          <a:ln w="3175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l" defTabSz="876935" hangingPunct="0">
              <a:lnSpc>
                <a:spcPct val="130000"/>
              </a:lnSpc>
              <a:defRPr/>
            </a:pPr>
            <a:r>
              <a:rPr lang="zh-CN" sz="12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基础设施开箱即用</a:t>
            </a:r>
            <a:endParaRPr lang="zh-CN" sz="1200" b="1" kern="0" dirty="0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l" defTabSz="876935" hangingPunct="0">
              <a:lnSpc>
                <a:spcPct val="130000"/>
              </a:lnSpc>
              <a:defRPr/>
            </a:pPr>
            <a:r>
              <a:rPr lang="en-US" altLang="zh-CN" sz="1100" b="1" kern="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(RPM/</a:t>
            </a:r>
            <a:r>
              <a:rPr lang="zh-CN" altLang="en-US" sz="1100" b="1" kern="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容器化封装</a:t>
            </a:r>
            <a:r>
              <a:rPr lang="en-US" altLang="zh-CN" sz="1100" b="1" kern="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)</a:t>
            </a:r>
            <a:endParaRPr lang="en-US" altLang="zh-CN" sz="1100" b="1" kern="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20" name="矩形 102"/>
          <p:cNvSpPr txBox="1"/>
          <p:nvPr/>
        </p:nvSpPr>
        <p:spPr>
          <a:xfrm>
            <a:off x="1537930" y="2345737"/>
            <a:ext cx="1421864" cy="460126"/>
          </a:xfrm>
          <a:prstGeom prst="rect">
            <a:avLst/>
          </a:prstGeom>
          <a:noFill/>
          <a:ln w="3175">
            <a:miter lim="400000"/>
          </a:ln>
        </p:spPr>
        <p:txBody>
          <a:bodyPr wrap="squar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3130">
              <a:lnSpc>
                <a:spcPct val="130000"/>
              </a:lnSpc>
              <a:defRPr sz="2400">
                <a:gradFill flip="none" rotWithShape="1">
                  <a:gsLst>
                    <a:gs pos="0">
                      <a:srgbClr val="F54D61"/>
                    </a:gs>
                    <a:gs pos="100000">
                      <a:srgbClr val="FFB049"/>
                    </a:gs>
                  </a:gsLst>
                  <a:lin ang="13500000" scaled="0"/>
                </a:gradFill>
                <a:latin typeface="HarmonyHeiTi Black"/>
              </a:defRPr>
            </a:lvl1pPr>
          </a:lstStyle>
          <a:p>
            <a:pPr algn="l" hangingPunct="0">
              <a:defRPr/>
            </a:pPr>
            <a:r>
              <a:rPr lang="zh-CN" altLang="en-US" sz="1200" b="1" kern="0" dirty="0">
                <a:solidFill>
                  <a:srgbClr val="4472C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智能应用</a:t>
            </a:r>
            <a:endParaRPr lang="en-US" altLang="zh-CN" sz="1200" b="1" kern="0" dirty="0">
              <a:solidFill>
                <a:srgbClr val="4472C4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l" hangingPunct="0">
              <a:defRPr/>
            </a:pPr>
            <a:r>
              <a:rPr lang="en-US" altLang="zh-CN" sz="11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(Euler/HopeCopilot</a:t>
            </a:r>
            <a:r>
              <a:rPr lang="en-US" altLang="zh-CN" sz="9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9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102"/>
          <p:cNvSpPr txBox="1"/>
          <p:nvPr/>
        </p:nvSpPr>
        <p:spPr>
          <a:xfrm>
            <a:off x="1537930" y="5815120"/>
            <a:ext cx="615553" cy="240066"/>
          </a:xfrm>
          <a:prstGeom prst="rect">
            <a:avLst/>
          </a:prstGeom>
          <a:noFill/>
          <a:ln w="3175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l" defTabSz="876935" hangingPunct="0">
              <a:lnSpc>
                <a:spcPct val="130000"/>
              </a:lnSpc>
              <a:defRPr/>
            </a:pPr>
            <a:r>
              <a:rPr lang="zh-CN" altLang="en-US" sz="1200" b="1" kern="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基础设施</a:t>
            </a:r>
            <a:endParaRPr lang="zh-CN" altLang="en-US" sz="1200" b="1" kern="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56840" y="2022474"/>
            <a:ext cx="1682750" cy="1090375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"/>
          <p:cNvSpPr/>
          <p:nvPr/>
        </p:nvSpPr>
        <p:spPr>
          <a:xfrm>
            <a:off x="3125397" y="2714098"/>
            <a:ext cx="1545637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软件应用方法搜一搜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25" name="矩形"/>
          <p:cNvSpPr/>
          <p:nvPr/>
        </p:nvSpPr>
        <p:spPr>
          <a:xfrm>
            <a:off x="3125397" y="2346089"/>
            <a:ext cx="1545637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智能运维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（欧拉</a:t>
            </a:r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/HopeOS</a:t>
            </a: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）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26" name="文本框 64"/>
          <p:cNvSpPr txBox="1"/>
          <p:nvPr/>
        </p:nvSpPr>
        <p:spPr>
          <a:xfrm>
            <a:off x="3345905" y="2060227"/>
            <a:ext cx="10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智能问答</a:t>
            </a:r>
            <a:endParaRPr lang="zh-CN" altLang="en-US" sz="105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98695" y="2023109"/>
            <a:ext cx="1682750" cy="1090375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文本框 69"/>
          <p:cNvSpPr txBox="1"/>
          <p:nvPr/>
        </p:nvSpPr>
        <p:spPr>
          <a:xfrm>
            <a:off x="5487760" y="2060227"/>
            <a:ext cx="10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智能运维</a:t>
            </a:r>
            <a:endParaRPr lang="zh-CN" sz="105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272828" y="2352440"/>
            <a:ext cx="1545637" cy="704559"/>
            <a:chOff x="5611449" y="2339740"/>
            <a:chExt cx="1413866" cy="704559"/>
          </a:xfrm>
        </p:grpSpPr>
        <p:sp>
          <p:nvSpPr>
            <p:cNvPr id="29" name="矩形"/>
            <p:cNvSpPr/>
            <p:nvPr/>
          </p:nvSpPr>
          <p:spPr>
            <a:xfrm>
              <a:off x="5611449" y="2707749"/>
              <a:ext cx="1413866" cy="33655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9252" tIns="9252" rIns="9252" bIns="9252" numCol="1" anchor="ctr">
              <a:noAutofit/>
            </a:bodyPr>
            <a:lstStyle/>
            <a:p>
              <a:pPr algn="ctr" defTabSz="429260" hangingPunct="0"/>
              <a:r>
                <a:rPr lang="zh-CN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大数据场景运维</a:t>
              </a:r>
              <a:endParaRPr lang="zh-CN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endParaRPr>
            </a:p>
            <a:p>
              <a:pPr algn="ctr" defTabSz="429260" hangingPunct="0"/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(HDP</a:t>
              </a: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，</a:t>
              </a:r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FusionInsight)</a:t>
              </a:r>
              <a:endPara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endParaRPr>
            </a:p>
          </p:txBody>
        </p:sp>
        <p:sp>
          <p:nvSpPr>
            <p:cNvPr id="30" name="矩形"/>
            <p:cNvSpPr/>
            <p:nvPr/>
          </p:nvSpPr>
          <p:spPr>
            <a:xfrm>
              <a:off x="6329660" y="2339740"/>
              <a:ext cx="695062" cy="33655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9252" tIns="9252" rIns="9252" bIns="9252" numCol="1" anchor="ctr">
              <a:noAutofit/>
            </a:bodyPr>
            <a:lstStyle/>
            <a:p>
              <a:pPr algn="ctr" defTabSz="429260" hangingPunct="0"/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系统运维</a:t>
              </a:r>
              <a:endPara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endParaRPr>
            </a:p>
            <a:p>
              <a:pPr algn="ctr" defTabSz="429260" hangingPunct="0"/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（</a:t>
              </a:r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AOPS</a:t>
              </a: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）</a:t>
              </a:r>
              <a:endPara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endParaRPr>
            </a:p>
          </p:txBody>
        </p:sp>
        <p:sp>
          <p:nvSpPr>
            <p:cNvPr id="36" name="矩形"/>
            <p:cNvSpPr/>
            <p:nvPr/>
          </p:nvSpPr>
          <p:spPr>
            <a:xfrm>
              <a:off x="5611449" y="2339740"/>
              <a:ext cx="695062" cy="33655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9252" tIns="9252" rIns="9252" bIns="9252" numCol="1" anchor="ctr">
              <a:noAutofit/>
            </a:bodyPr>
            <a:lstStyle/>
            <a:p>
              <a:pPr algn="ctr" defTabSz="429260" hangingPunct="0"/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系统运维</a:t>
              </a:r>
              <a:endPara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endParaRPr>
            </a:p>
            <a:p>
              <a:pPr algn="ctr" defTabSz="429260" hangingPunct="0"/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(</a:t>
              </a: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智能</a:t>
              </a:r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  <a:sym typeface="HarmonyHeiTi"/>
                </a:rPr>
                <a:t>shell)</a:t>
              </a:r>
              <a:endPara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7294195" y="2023109"/>
            <a:ext cx="1682750" cy="1090375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矩形"/>
          <p:cNvSpPr/>
          <p:nvPr/>
        </p:nvSpPr>
        <p:spPr>
          <a:xfrm>
            <a:off x="8153477" y="2352439"/>
            <a:ext cx="759841" cy="704559"/>
          </a:xfrm>
          <a:prstGeom prst="rect">
            <a:avLst/>
          </a:prstGeom>
          <a:solidFill>
            <a:srgbClr val="4472C4"/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zh-CN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性能提升</a:t>
            </a:r>
            <a:endParaRPr lang="zh-CN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（待设中）</a:t>
            </a:r>
            <a:endParaRPr lang="zh-CN" altLang="zh-CN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47" name="矩形"/>
          <p:cNvSpPr/>
          <p:nvPr/>
        </p:nvSpPr>
        <p:spPr>
          <a:xfrm>
            <a:off x="7368329" y="2352439"/>
            <a:ext cx="759841" cy="70455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zh-CN" altLang="zh-CN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安全加固</a:t>
            </a:r>
            <a:endParaRPr lang="zh-CN" altLang="zh-CN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48" name="文本框 69"/>
          <p:cNvSpPr txBox="1"/>
          <p:nvPr/>
        </p:nvSpPr>
        <p:spPr>
          <a:xfrm>
            <a:off x="7608288" y="2060227"/>
            <a:ext cx="10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智能调优</a:t>
            </a:r>
            <a:endParaRPr lang="zh-CN" altLang="en-US" sz="105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矩形"/>
          <p:cNvSpPr/>
          <p:nvPr/>
        </p:nvSpPr>
        <p:spPr>
          <a:xfrm>
            <a:off x="9074150" y="2023109"/>
            <a:ext cx="2280159" cy="1089740"/>
          </a:xfrm>
          <a:prstGeom prst="rect">
            <a:avLst/>
          </a:prstGeom>
          <a:solidFill>
            <a:srgbClr val="4472C4">
              <a:alpha val="80000"/>
            </a:srgbClr>
          </a:solidFill>
          <a:ln w="3175" cap="flat">
            <a:noFill/>
            <a:miter lim="400000"/>
          </a:ln>
          <a:effectLst/>
        </p:spPr>
        <p:txBody>
          <a:bodyPr wrap="square" lIns="108000" tIns="108000" rIns="108000" bIns="9252" numCol="1" anchor="t" anchorCtr="0">
            <a:noAutofit/>
          </a:bodyPr>
          <a:lstStyle/>
          <a:p>
            <a:pPr defTabSz="429260" hangingPunct="0">
              <a:lnSpc>
                <a:spcPct val="120000"/>
              </a:lnSpc>
              <a:spcAft>
                <a:spcPts val="400"/>
              </a:spcAft>
            </a:pPr>
            <a:r>
              <a:rPr lang="zh-CN" altLang="en-US" sz="7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智能运维行业应用实践：</a:t>
            </a:r>
            <a:endParaRPr lang="zh-CN" altLang="en-US" sz="7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  <a:p>
            <a:pPr defTabSz="429260" hangingPunct="0">
              <a:lnSpc>
                <a:spcPct val="120000"/>
              </a:lnSpc>
            </a:pPr>
            <a:r>
              <a:rPr lang="en-US" altLang="zh-CN" sz="7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1) </a:t>
            </a:r>
            <a:r>
              <a:rPr lang="zh-CN" altLang="en-US" sz="7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基于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EulerCopilot</a:t>
            </a:r>
            <a:r>
              <a: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的大数据运维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  <a:p>
            <a:pPr defTabSz="429260" hangingPunct="0">
              <a:lnSpc>
                <a:spcPct val="120000"/>
              </a:lnSpc>
              <a:spcAft>
                <a:spcPts val="400"/>
              </a:spcAft>
            </a:pPr>
            <a:r>
              <a:rPr lang="zh-CN" altLang="en-US" sz="7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    基于</a:t>
            </a:r>
            <a:r>
              <a: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润和海量大数据场景案例库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  <a:p>
            <a:pPr defTabSz="429260" hangingPunct="0">
              <a:lnSpc>
                <a:spcPct val="120000"/>
              </a:lnSpc>
            </a:pPr>
            <a:r>
              <a:rPr lang="en-US" altLang="zh-CN" sz="7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2) </a:t>
            </a:r>
            <a:r>
              <a:rPr lang="zh-CN" altLang="en-US" sz="7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基于</a:t>
            </a:r>
            <a:r>
              <a:rPr lang="en-US" altLang="zh-CN" sz="7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EulerCopilot</a:t>
            </a:r>
            <a:r>
              <a: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的系统安全加固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  <a:p>
            <a:pPr defTabSz="429260" hangingPunct="0">
              <a:lnSpc>
                <a:spcPct val="120000"/>
              </a:lnSpc>
            </a:pPr>
            <a:r>
              <a:rPr lang="zh-CN" altLang="en-US" sz="7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    目标</a:t>
            </a:r>
            <a:r>
              <a: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集群统一执行加固指令</a:t>
            </a:r>
            <a:endParaRPr lang="zh-CN" altLang="en-US" sz="7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90723" y="3405661"/>
            <a:ext cx="1497936" cy="1090375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245809" y="3405661"/>
            <a:ext cx="1168399" cy="1090375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7478779" y="3405661"/>
            <a:ext cx="1498166" cy="1090375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7" name="文本框 64"/>
          <p:cNvSpPr txBox="1"/>
          <p:nvPr/>
        </p:nvSpPr>
        <p:spPr>
          <a:xfrm>
            <a:off x="4720745" y="3430714"/>
            <a:ext cx="1444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AI</a:t>
            </a:r>
            <a:r>
              <a:rPr lang="zh-CN" altLang="en-US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工具链移植封装</a:t>
            </a:r>
            <a:endParaRPr lang="zh-CN" altLang="en-US" sz="105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8" name="文本框 64"/>
          <p:cNvSpPr txBox="1"/>
          <p:nvPr/>
        </p:nvSpPr>
        <p:spPr>
          <a:xfrm>
            <a:off x="6127587" y="3430714"/>
            <a:ext cx="1407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训推框架适配封装</a:t>
            </a:r>
            <a:endParaRPr lang="zh-CN" altLang="en-US" sz="105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9" name="文本框 64"/>
          <p:cNvSpPr txBox="1"/>
          <p:nvPr/>
        </p:nvSpPr>
        <p:spPr>
          <a:xfrm>
            <a:off x="7571330" y="3430714"/>
            <a:ext cx="13130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模型适配优化封装</a:t>
            </a:r>
            <a:endParaRPr lang="zh-CN" altLang="en-US" sz="105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矩形"/>
          <p:cNvSpPr/>
          <p:nvPr/>
        </p:nvSpPr>
        <p:spPr>
          <a:xfrm>
            <a:off x="4752781" y="4097285"/>
            <a:ext cx="673878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 err="1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Milvus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向量</a:t>
            </a:r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DB</a:t>
            </a: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移植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61" name="矩形"/>
          <p:cNvSpPr/>
          <p:nvPr/>
        </p:nvSpPr>
        <p:spPr>
          <a:xfrm>
            <a:off x="4752781" y="3729276"/>
            <a:ext cx="673878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 err="1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Langchain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移植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056840" y="3405661"/>
            <a:ext cx="1569720" cy="1090375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1" name="矩形"/>
          <p:cNvSpPr/>
          <p:nvPr/>
        </p:nvSpPr>
        <p:spPr>
          <a:xfrm>
            <a:off x="3103023" y="4097285"/>
            <a:ext cx="470344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NPU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驱动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52" name="矩形"/>
          <p:cNvSpPr/>
          <p:nvPr/>
        </p:nvSpPr>
        <p:spPr>
          <a:xfrm>
            <a:off x="3103023" y="3729276"/>
            <a:ext cx="470344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GPU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驱动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53" name="文本框 64"/>
          <p:cNvSpPr txBox="1"/>
          <p:nvPr/>
        </p:nvSpPr>
        <p:spPr>
          <a:xfrm>
            <a:off x="3148991" y="3430714"/>
            <a:ext cx="137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基础</a:t>
            </a:r>
            <a:r>
              <a:rPr lang="en-US" altLang="zh-CN" sz="105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SDK</a:t>
            </a:r>
            <a:r>
              <a:rPr lang="zh-CN" altLang="en-US" sz="105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封装</a:t>
            </a:r>
            <a:endParaRPr lang="zh-CN" altLang="en-US" sz="105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2" name="矩形"/>
          <p:cNvSpPr/>
          <p:nvPr/>
        </p:nvSpPr>
        <p:spPr>
          <a:xfrm>
            <a:off x="3600604" y="4097285"/>
            <a:ext cx="470344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NPU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固件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63" name="矩形"/>
          <p:cNvSpPr/>
          <p:nvPr/>
        </p:nvSpPr>
        <p:spPr>
          <a:xfrm>
            <a:off x="3600604" y="3729276"/>
            <a:ext cx="470344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GPU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驱动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64" name="矩形"/>
          <p:cNvSpPr/>
          <p:nvPr/>
        </p:nvSpPr>
        <p:spPr>
          <a:xfrm>
            <a:off x="4108828" y="4097285"/>
            <a:ext cx="470344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NPU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工具包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65" name="矩形"/>
          <p:cNvSpPr/>
          <p:nvPr/>
        </p:nvSpPr>
        <p:spPr>
          <a:xfrm>
            <a:off x="4108828" y="3729276"/>
            <a:ext cx="470344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GPU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工具包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66" name="矩形"/>
          <p:cNvSpPr/>
          <p:nvPr/>
        </p:nvSpPr>
        <p:spPr>
          <a:xfrm>
            <a:off x="5457631" y="4097285"/>
            <a:ext cx="673878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适配</a:t>
            </a:r>
            <a:r>
              <a:rPr lang="en-US" altLang="zh-CN" sz="800" dirty="0" err="1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Milvus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sym typeface="HarmonyHeiTi"/>
              </a:rPr>
              <a:t>加速引擎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67" name="矩形"/>
          <p:cNvSpPr/>
          <p:nvPr/>
        </p:nvSpPr>
        <p:spPr>
          <a:xfrm>
            <a:off x="5457631" y="3729276"/>
            <a:ext cx="673878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docker-25</a:t>
            </a:r>
            <a:endParaRPr lang="en-US" altLang="zh-CN" sz="800" dirty="0" smtClean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移植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68" name="矩形"/>
          <p:cNvSpPr/>
          <p:nvPr/>
        </p:nvSpPr>
        <p:spPr>
          <a:xfrm>
            <a:off x="6316443" y="3729276"/>
            <a:ext cx="1029559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 err="1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TensorFlow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容器化封装 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69" name="矩形"/>
          <p:cNvSpPr/>
          <p:nvPr/>
        </p:nvSpPr>
        <p:spPr>
          <a:xfrm>
            <a:off x="6316443" y="4097285"/>
            <a:ext cx="1029559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 err="1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PyTorch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容器化封装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71" name="矩形"/>
          <p:cNvSpPr/>
          <p:nvPr/>
        </p:nvSpPr>
        <p:spPr>
          <a:xfrm>
            <a:off x="7534859" y="3729276"/>
            <a:ext cx="1378459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模型适配</a:t>
            </a:r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&amp;</a:t>
            </a: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封装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(</a:t>
            </a:r>
            <a:r>
              <a:rPr lang="en-US" altLang="zh-CN" sz="800" dirty="0" err="1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chatglm,llama,ResNet</a:t>
            </a: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等</a:t>
            </a:r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)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72" name="矩形"/>
          <p:cNvSpPr/>
          <p:nvPr/>
        </p:nvSpPr>
        <p:spPr>
          <a:xfrm>
            <a:off x="9074150" y="3405661"/>
            <a:ext cx="2280159" cy="1089740"/>
          </a:xfrm>
          <a:prstGeom prst="rect">
            <a:avLst/>
          </a:prstGeom>
          <a:solidFill>
            <a:srgbClr val="4472C4">
              <a:alpha val="80000"/>
            </a:srgbClr>
          </a:solidFill>
          <a:ln w="3175" cap="flat">
            <a:noFill/>
            <a:miter lim="400000"/>
          </a:ln>
          <a:effectLst/>
        </p:spPr>
        <p:txBody>
          <a:bodyPr wrap="square" lIns="108000" tIns="108000" rIns="108000" bIns="9252" numCol="1" anchor="t" anchorCtr="0">
            <a:noAutofit/>
          </a:bodyPr>
          <a:lstStyle/>
          <a:p>
            <a:pPr defTabSz="876935" hangingPunct="0">
              <a:lnSpc>
                <a:spcPct val="120000"/>
              </a:lnSpc>
              <a:defRPr/>
            </a:pPr>
            <a:r>
              <a:rPr lang="zh-CN" altLang="en-US" sz="7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基础设施开箱即用完善：</a:t>
            </a:r>
            <a:endParaRPr lang="en-US" altLang="zh-CN" sz="7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defTabSz="876935" hangingPunct="0">
              <a:lnSpc>
                <a:spcPct val="120000"/>
              </a:lnSpc>
              <a:defRPr/>
            </a:pP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1) </a:t>
            </a: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工具链组件国产化移植</a:t>
            </a: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(--&gt;</a:t>
            </a:r>
            <a:r>
              <a:rPr lang="en-US" altLang="zh-CN" sz="700" kern="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openEuler</a:t>
            </a: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)</a:t>
            </a:r>
            <a:endParaRPr lang="en-US" altLang="zh-CN" sz="700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defTabSz="876935" hangingPunct="0">
              <a:lnSpc>
                <a:spcPct val="120000"/>
              </a:lnSpc>
              <a:defRPr/>
            </a:pP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2) </a:t>
            </a: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国产容器化封装</a:t>
            </a: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(</a:t>
            </a: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容器基线</a:t>
            </a:r>
            <a:r>
              <a:rPr lang="en-US" altLang="zh-CN" sz="700" kern="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openEuler</a:t>
            </a: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)</a:t>
            </a:r>
            <a:endParaRPr lang="zh-CN" altLang="en-US" sz="7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defTabSz="876935" hangingPunct="0">
              <a:lnSpc>
                <a:spcPct val="120000"/>
              </a:lnSpc>
              <a:defRPr/>
            </a:pP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3) </a:t>
            </a: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主流大模型适配封装</a:t>
            </a: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(NLP,CV,</a:t>
            </a: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多模态</a:t>
            </a:r>
            <a:r>
              <a:rPr lang="en-US" altLang="zh-CN" sz="7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30+</a:t>
            </a: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)</a:t>
            </a:r>
            <a:endParaRPr lang="en-US" altLang="zh-CN" sz="7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defTabSz="876935" hangingPunct="0">
              <a:lnSpc>
                <a:spcPct val="120000"/>
              </a:lnSpc>
              <a:defRPr/>
            </a:pP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4) llama,mixtral,baichuan2,qwen,whisper, </a:t>
            </a:r>
            <a:r>
              <a:rPr lang="en-US" altLang="zh-CN" sz="700" kern="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chatglm</a:t>
            </a: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 </a:t>
            </a: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等模型优化</a:t>
            </a:r>
            <a:r>
              <a:rPr lang="en-US" altLang="zh-CN" sz="7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10+(</a:t>
            </a:r>
            <a:r>
              <a:rPr lang="zh-CN" altLang="en-US" sz="7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算子融合优化）</a:t>
            </a:r>
            <a:endParaRPr lang="en-US" altLang="zh-CN" sz="700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defTabSz="876935" hangingPunct="0">
              <a:lnSpc>
                <a:spcPct val="120000"/>
              </a:lnSpc>
              <a:defRPr/>
            </a:pP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5) GPU</a:t>
            </a: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加速</a:t>
            </a: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(Milvus-2.4 CAGRA </a:t>
            </a: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搜索性能</a:t>
            </a:r>
            <a:r>
              <a:rPr lang="en-US" altLang="zh-CN" sz="7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50</a:t>
            </a:r>
            <a:r>
              <a:rPr lang="zh-CN" altLang="en-US" sz="7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倍增⬆</a:t>
            </a:r>
            <a:r>
              <a:rPr lang="en-US" altLang="zh-CN" sz="7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)</a:t>
            </a:r>
            <a:endParaRPr lang="zh-CN" altLang="en-US" sz="700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056840" y="4795480"/>
            <a:ext cx="1569720" cy="693038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文本框 64"/>
          <p:cNvSpPr txBox="1"/>
          <p:nvPr/>
        </p:nvSpPr>
        <p:spPr>
          <a:xfrm>
            <a:off x="3148991" y="4814182"/>
            <a:ext cx="137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基础</a:t>
            </a:r>
            <a:r>
              <a:rPr lang="en-US" altLang="zh-CN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SDK </a:t>
            </a:r>
            <a:r>
              <a:rPr lang="zh-CN" altLang="en-US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封装</a:t>
            </a:r>
            <a:endParaRPr lang="zh-CN" altLang="en-US" sz="105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5" name="矩形"/>
          <p:cNvSpPr/>
          <p:nvPr/>
        </p:nvSpPr>
        <p:spPr>
          <a:xfrm>
            <a:off x="3125396" y="5100044"/>
            <a:ext cx="447971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GPU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驱动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76" name="矩形"/>
          <p:cNvSpPr/>
          <p:nvPr/>
        </p:nvSpPr>
        <p:spPr>
          <a:xfrm>
            <a:off x="3605926" y="5100044"/>
            <a:ext cx="470344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GPU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全系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77" name="矩形"/>
          <p:cNvSpPr/>
          <p:nvPr/>
        </p:nvSpPr>
        <p:spPr>
          <a:xfrm>
            <a:off x="4108828" y="5100044"/>
            <a:ext cx="470344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NPU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310/910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690084" y="4795480"/>
            <a:ext cx="1398295" cy="693038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9" name="文本框 64"/>
          <p:cNvSpPr txBox="1"/>
          <p:nvPr/>
        </p:nvSpPr>
        <p:spPr>
          <a:xfrm>
            <a:off x="4778521" y="4814182"/>
            <a:ext cx="1222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算力资源观测</a:t>
            </a:r>
            <a:endParaRPr lang="zh-CN" altLang="en-US" sz="105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0" name="矩形"/>
          <p:cNvSpPr/>
          <p:nvPr/>
        </p:nvSpPr>
        <p:spPr>
          <a:xfrm>
            <a:off x="4751153" y="5100044"/>
            <a:ext cx="399049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运行</a:t>
            </a:r>
            <a:endParaRPr lang="en-US" altLang="zh-CN" sz="800" dirty="0" smtClean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 smtClean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状况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81" name="矩形"/>
          <p:cNvSpPr/>
          <p:nvPr/>
        </p:nvSpPr>
        <p:spPr>
          <a:xfrm>
            <a:off x="5179206" y="5100044"/>
            <a:ext cx="418979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利用率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82" name="矩形"/>
          <p:cNvSpPr/>
          <p:nvPr/>
        </p:nvSpPr>
        <p:spPr>
          <a:xfrm>
            <a:off x="5627187" y="5100044"/>
            <a:ext cx="418979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...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144004" y="4795480"/>
            <a:ext cx="1552195" cy="693038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4" name="文本框 64"/>
          <p:cNvSpPr txBox="1"/>
          <p:nvPr/>
        </p:nvSpPr>
        <p:spPr>
          <a:xfrm>
            <a:off x="6165651" y="4814182"/>
            <a:ext cx="1530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算力异构池化</a:t>
            </a:r>
            <a:endParaRPr lang="zh-CN" altLang="en-US" sz="105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6206210" y="5100044"/>
            <a:ext cx="1414442" cy="336550"/>
            <a:chOff x="6386293" y="5100044"/>
            <a:chExt cx="950874" cy="336550"/>
          </a:xfrm>
        </p:grpSpPr>
        <p:sp>
          <p:nvSpPr>
            <p:cNvPr id="85" name="矩形"/>
            <p:cNvSpPr/>
            <p:nvPr/>
          </p:nvSpPr>
          <p:spPr>
            <a:xfrm>
              <a:off x="6386293" y="5100044"/>
              <a:ext cx="447971" cy="33655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9252" tIns="9252" rIns="9252" bIns="9252" numCol="1" anchor="ctr">
              <a:noAutofit/>
            </a:bodyPr>
            <a:lstStyle/>
            <a:p>
              <a:pPr algn="ctr" defTabSz="429260" hangingPunct="0"/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HarmonyHeiTi"/>
                </a:rPr>
                <a:t>GPU</a:t>
              </a:r>
              <a:endPara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endParaRPr>
            </a:p>
            <a:p>
              <a:pPr algn="ctr" defTabSz="429260" hangingPunct="0"/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HarmonyHeiTi"/>
                </a:rPr>
                <a:t>虚拟化</a:t>
              </a:r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HarmonyHeiTi"/>
                </a:rPr>
                <a:t>/</a:t>
              </a: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HarmonyHeiTi"/>
                </a:rPr>
                <a:t>池化</a:t>
              </a:r>
              <a:endPara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endParaRPr>
            </a:p>
          </p:txBody>
        </p:sp>
        <p:sp>
          <p:nvSpPr>
            <p:cNvPr id="86" name="矩形"/>
            <p:cNvSpPr/>
            <p:nvPr/>
          </p:nvSpPr>
          <p:spPr>
            <a:xfrm>
              <a:off x="6866823" y="5100044"/>
              <a:ext cx="470344" cy="33655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9252" tIns="9252" rIns="9252" bIns="9252" numCol="1" anchor="ctr">
              <a:noAutofit/>
            </a:bodyPr>
            <a:lstStyle/>
            <a:p>
              <a:pPr algn="ctr" defTabSz="429260" hangingPunct="0"/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HarmonyHeiTi"/>
                </a:rPr>
                <a:t>NPU</a:t>
              </a:r>
              <a:endPara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endParaRPr>
            </a:p>
            <a:p>
              <a:pPr algn="ctr" defTabSz="429260" hangingPunct="0"/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HarmonyHeiTi"/>
                </a:rPr>
                <a:t>虚拟化</a:t>
              </a:r>
              <a:r>
                <a:rPr lang="en-US" altLang="zh-CN" sz="800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HarmonyHeiTi"/>
                </a:rPr>
                <a:t>/</a:t>
              </a:r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HarmonyHeiTi"/>
                </a:rPr>
                <a:t>池化</a:t>
              </a:r>
              <a:endPara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endParaRPr>
            </a:p>
          </p:txBody>
        </p:sp>
      </p:grpSp>
      <p:sp>
        <p:nvSpPr>
          <p:cNvPr id="89" name="矩形 88"/>
          <p:cNvSpPr/>
          <p:nvPr/>
        </p:nvSpPr>
        <p:spPr>
          <a:xfrm>
            <a:off x="7752383" y="4795480"/>
            <a:ext cx="1224562" cy="693038"/>
          </a:xfrm>
          <a:prstGeom prst="rect">
            <a:avLst/>
          </a:prstGeom>
          <a:noFill/>
          <a:ln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0" name="文本框 64"/>
          <p:cNvSpPr txBox="1"/>
          <p:nvPr/>
        </p:nvSpPr>
        <p:spPr>
          <a:xfrm>
            <a:off x="7821180" y="4814182"/>
            <a:ext cx="10869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b="1" dirty="0">
                <a:latin typeface="Arial" panose="020B0604020202020204" pitchFamily="34" charset="0"/>
                <a:ea typeface="微软雅黑" panose="020B0503020204020204" pitchFamily="34" charset="-122"/>
              </a:rPr>
              <a:t>资源动态伸缩</a:t>
            </a:r>
            <a:endParaRPr lang="zh-CN" altLang="en-US" sz="105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2" name="矩形"/>
          <p:cNvSpPr/>
          <p:nvPr/>
        </p:nvSpPr>
        <p:spPr>
          <a:xfrm>
            <a:off x="7815299" y="5100044"/>
            <a:ext cx="1111975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训练任务资源动态伸缩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95" name="矩形"/>
          <p:cNvSpPr/>
          <p:nvPr/>
        </p:nvSpPr>
        <p:spPr>
          <a:xfrm>
            <a:off x="9074150" y="4795479"/>
            <a:ext cx="2280159" cy="693039"/>
          </a:xfrm>
          <a:prstGeom prst="rect">
            <a:avLst/>
          </a:prstGeom>
          <a:solidFill>
            <a:srgbClr val="4472C4">
              <a:alpha val="80000"/>
            </a:srgbClr>
          </a:solidFill>
          <a:ln w="3175" cap="flat">
            <a:noFill/>
            <a:miter lim="400000"/>
          </a:ln>
          <a:effectLst/>
        </p:spPr>
        <p:txBody>
          <a:bodyPr wrap="square" lIns="108000" tIns="108000" rIns="108000" bIns="9252" numCol="1" anchor="t" anchorCtr="0">
            <a:noAutofit/>
          </a:bodyPr>
          <a:lstStyle/>
          <a:p>
            <a:pPr lvl="0" defTabSz="876935" hangingPunct="0">
              <a:lnSpc>
                <a:spcPct val="130000"/>
              </a:lnSpc>
              <a:defRPr/>
            </a:pPr>
            <a:r>
              <a:rPr lang="zh-CN" altLang="en-US" sz="7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算力管理引擎</a:t>
            </a:r>
            <a:r>
              <a:rPr lang="en-US" altLang="zh-CN" sz="7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AIRUNS</a:t>
            </a:r>
            <a:r>
              <a:rPr lang="zh-CN" altLang="en-US" sz="7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：</a:t>
            </a:r>
            <a:endParaRPr lang="en-US" altLang="zh-CN" sz="7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lvl="0" defTabSz="876935" hangingPunct="0">
              <a:lnSpc>
                <a:spcPct val="130000"/>
              </a:lnSpc>
              <a:defRPr/>
            </a:pP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1</a:t>
            </a: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) </a:t>
            </a: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英伟达</a:t>
            </a: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/</a:t>
            </a: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昇腾兼容</a:t>
            </a:r>
            <a:endParaRPr lang="zh-CN" altLang="en-US" sz="700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lvl="0" defTabSz="876935" hangingPunct="0">
              <a:lnSpc>
                <a:spcPct val="130000"/>
              </a:lnSpc>
              <a:defRPr/>
            </a:pP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2</a:t>
            </a:r>
            <a:r>
              <a:rPr lang="en-US" altLang="zh-CN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) </a:t>
            </a:r>
            <a:r>
              <a:rPr lang="zh-CN" altLang="en-US" sz="700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虚拟化场景支持</a:t>
            </a:r>
            <a:endParaRPr lang="zh-CN" altLang="en-US" sz="700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056839" y="5715570"/>
            <a:ext cx="2745143" cy="439167"/>
          </a:xfrm>
          <a:prstGeom prst="rect">
            <a:avLst/>
          </a:prstGeom>
          <a:solidFill>
            <a:schemeClr val="bg1"/>
          </a:solidFill>
          <a:ln>
            <a:solidFill>
              <a:srgbClr val="4472C4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CPU</a:t>
            </a:r>
            <a:endParaRPr lang="en-US" altLang="zh-CN" sz="12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892714" y="5715570"/>
            <a:ext cx="3084230" cy="439167"/>
          </a:xfrm>
          <a:prstGeom prst="rect">
            <a:avLst/>
          </a:prstGeom>
          <a:solidFill>
            <a:schemeClr val="bg1"/>
          </a:solidFill>
          <a:ln>
            <a:solidFill>
              <a:srgbClr val="4472C4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r>
              <a:rPr lang="en-US" altLang="zh-CN" sz="12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GPU/NPU</a:t>
            </a:r>
            <a:endParaRPr lang="zh-CN" altLang="en-US" sz="12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8" name="矩形"/>
          <p:cNvSpPr/>
          <p:nvPr/>
        </p:nvSpPr>
        <p:spPr>
          <a:xfrm>
            <a:off x="3772917" y="5764320"/>
            <a:ext cx="587450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GPU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驱动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99" name="矩形"/>
          <p:cNvSpPr/>
          <p:nvPr/>
        </p:nvSpPr>
        <p:spPr>
          <a:xfrm>
            <a:off x="4436370" y="5764320"/>
            <a:ext cx="587450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GPU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驱动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sp>
        <p:nvSpPr>
          <p:cNvPr id="100" name="矩形"/>
          <p:cNvSpPr/>
          <p:nvPr/>
        </p:nvSpPr>
        <p:spPr>
          <a:xfrm>
            <a:off x="5098663" y="5764320"/>
            <a:ext cx="587450" cy="33655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9252" tIns="9252" rIns="9252" bIns="9252" numCol="1" anchor="ctr">
            <a:noAutofit/>
          </a:bodyPr>
          <a:lstStyle/>
          <a:p>
            <a:pPr algn="ctr" defTabSz="429260" hangingPunct="0"/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GPU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  <a:p>
            <a:pPr algn="ctr" defTabSz="429260" hangingPunct="0"/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rPr>
              <a:t>驱动</a:t>
            </a:r>
            <a:endParaRPr lang="zh-CN" altLang="en-US" sz="800" dirty="0"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HarmonyHeiTi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6937275" y="5764320"/>
            <a:ext cx="1962249" cy="336550"/>
            <a:chOff x="7143484" y="5764320"/>
            <a:chExt cx="1635390" cy="336550"/>
          </a:xfrm>
        </p:grpSpPr>
        <p:sp>
          <p:nvSpPr>
            <p:cNvPr id="101" name="矩形"/>
            <p:cNvSpPr/>
            <p:nvPr/>
          </p:nvSpPr>
          <p:spPr>
            <a:xfrm>
              <a:off x="7143484" y="5764320"/>
              <a:ext cx="789777" cy="33655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9252" tIns="9252" rIns="9252" bIns="9252" numCol="1" anchor="ctr">
              <a:noAutofit/>
            </a:bodyPr>
            <a:lstStyle/>
            <a:p>
              <a:pPr algn="ctr" defTabSz="429260" hangingPunct="0"/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HarmonyHeiTi"/>
                </a:rPr>
                <a:t>英伟达</a:t>
              </a:r>
              <a:endPara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endParaRPr>
            </a:p>
          </p:txBody>
        </p:sp>
        <p:sp>
          <p:nvSpPr>
            <p:cNvPr id="104" name="矩形"/>
            <p:cNvSpPr/>
            <p:nvPr/>
          </p:nvSpPr>
          <p:spPr>
            <a:xfrm>
              <a:off x="7989097" y="5764320"/>
              <a:ext cx="789777" cy="336550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175" cap="flat">
              <a:noFill/>
              <a:miter lim="400000"/>
            </a:ln>
            <a:effectLst/>
          </p:spPr>
          <p:txBody>
            <a:bodyPr wrap="square" lIns="9252" tIns="9252" rIns="9252" bIns="9252" numCol="1" anchor="ctr">
              <a:noAutofit/>
            </a:bodyPr>
            <a:lstStyle/>
            <a:p>
              <a:pPr algn="ctr" defTabSz="429260" hangingPunct="0"/>
              <a:r>
                <a:rPr lang="zh-CN" alt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  <a:sym typeface="HarmonyHeiTi"/>
                </a:rPr>
                <a:t>昇腾</a:t>
              </a:r>
              <a:endPara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HarmonyHeiT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1" name="type.wav"/>
          </p:stSnd>
        </p:sndAc>
      </p:transition>
    </mc:Choice>
    <mc:Fallback>
      <p:transition spd="slow">
        <p:sndAc>
          <p:stSnd>
            <p:snd r:embed="rId1" name="typ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2774950" y="4328222"/>
            <a:ext cx="2639776" cy="1353605"/>
          </a:xfrm>
          <a:prstGeom prst="rect">
            <a:avLst/>
          </a:prstGeom>
          <a:gradFill>
            <a:gsLst>
              <a:gs pos="100000">
                <a:srgbClr val="666666">
                  <a:alpha val="0"/>
                </a:srgbClr>
              </a:gs>
              <a:gs pos="53000">
                <a:srgbClr val="666666">
                  <a:alpha val="5000"/>
                </a:srgbClr>
              </a:gs>
              <a:gs pos="0">
                <a:srgbClr val="666666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24000" rIns="180000" bIns="45720" numCol="1" spcCol="0" rtlCol="0" fromWordArt="0" anchor="t" anchorCtr="0" forceAA="0" compatLnSpc="1">
            <a:no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可通过资源动态分配，为训练任务动态 分配可用资源，实现资源动态扩展。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94037" y="4328222"/>
            <a:ext cx="2639776" cy="1353605"/>
          </a:xfrm>
          <a:prstGeom prst="rect">
            <a:avLst/>
          </a:prstGeom>
          <a:gradFill>
            <a:gsLst>
              <a:gs pos="100000">
                <a:srgbClr val="666666">
                  <a:alpha val="0"/>
                </a:srgbClr>
              </a:gs>
              <a:gs pos="53000">
                <a:srgbClr val="666666">
                  <a:alpha val="5000"/>
                </a:srgbClr>
              </a:gs>
              <a:gs pos="0">
                <a:srgbClr val="666666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24000" rIns="180000" bIns="45720" numCol="1" spcCol="0" rtlCol="0" fromWordArt="0" anchor="t" anchorCtr="0" forceAA="0" compatLnSpc="1">
            <a:no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根据 </a:t>
            </a:r>
            <a:r>
              <a:rPr lang="en-US" altLang="zh-CN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AI </a:t>
            </a:r>
            <a:r>
              <a:rPr lang="zh-CN" altLang="en-US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任务的资源需求进行按需供给， 契合多样化业务的差异需求。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623537" y="4328222"/>
            <a:ext cx="2639776" cy="1353605"/>
          </a:xfrm>
          <a:prstGeom prst="rect">
            <a:avLst/>
          </a:prstGeom>
          <a:gradFill>
            <a:gsLst>
              <a:gs pos="100000">
                <a:srgbClr val="666666">
                  <a:alpha val="0"/>
                </a:srgbClr>
              </a:gs>
              <a:gs pos="53000">
                <a:srgbClr val="666666">
                  <a:alpha val="5000"/>
                </a:srgbClr>
              </a:gs>
              <a:gs pos="0">
                <a:srgbClr val="666666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24000" rIns="180000" bIns="45720" numCol="1" spcCol="0" rtlCol="0" fromWordArt="0" anchor="t" anchorCtr="0" forceAA="0" compatLnSpc="1">
            <a:no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算力调度技术可提供智算任务排队的能力， 可根据训练任务的重要程度，设置资源使 用的优先级。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210050" y="2101873"/>
            <a:ext cx="2639776" cy="1882702"/>
          </a:xfrm>
          <a:prstGeom prst="rect">
            <a:avLst/>
          </a:prstGeom>
          <a:gradFill>
            <a:gsLst>
              <a:gs pos="100000">
                <a:srgbClr val="666666">
                  <a:alpha val="0"/>
                </a:srgbClr>
              </a:gs>
              <a:gs pos="53000">
                <a:srgbClr val="666666">
                  <a:alpha val="5000"/>
                </a:srgbClr>
              </a:gs>
              <a:gs pos="0">
                <a:srgbClr val="666666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24000" rIns="180000" rtlCol="0" anchor="t" anchorCtr="0"/>
          <a:lstStyle/>
          <a:p>
            <a:pPr indent="0" algn="ju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zh-CN" altLang="en-US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对CPU、GPU等算力资源进行池化整合，实现资源的 集中调度、按需分配，使资源可被充分利用，降低碎片 概率，提高总体有效算力、降低智算中心购置成本。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116437" y="2101873"/>
            <a:ext cx="2639776" cy="1882702"/>
          </a:xfrm>
          <a:prstGeom prst="rect">
            <a:avLst/>
          </a:prstGeom>
          <a:gradFill>
            <a:gsLst>
              <a:gs pos="100000">
                <a:srgbClr val="666666">
                  <a:alpha val="0"/>
                </a:srgbClr>
              </a:gs>
              <a:gs pos="53000">
                <a:srgbClr val="666666">
                  <a:alpha val="5000"/>
                </a:srgbClr>
              </a:gs>
              <a:gs pos="0">
                <a:srgbClr val="666666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24000" rIns="180000" bIns="45720" numCol="1" spcCol="0" rtlCol="0" fromWordArt="0" anchor="t" anchorCtr="0" forceAA="0" compatLnSpc="1">
            <a:no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监控</a:t>
            </a:r>
            <a:r>
              <a:rPr lang="en-US" altLang="zh-CN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GPU </a:t>
            </a:r>
            <a:r>
              <a:rPr lang="zh-CN" altLang="en-US" sz="11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服务器的运行状况、利用率、 处理能力、计算效率，为加速大模型训推 任务提供可视化参考依据。</a:t>
            </a:r>
            <a:endParaRPr lang="zh-CN" altLang="en-US" sz="11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: 圆角 31"/>
          <p:cNvSpPr/>
          <p:nvPr/>
        </p:nvSpPr>
        <p:spPr>
          <a:xfrm>
            <a:off x="739709" y="1268414"/>
            <a:ext cx="1684655" cy="4736206"/>
          </a:xfrm>
          <a:prstGeom prst="roundRect">
            <a:avLst>
              <a:gd name="adj" fmla="val 5357"/>
            </a:avLst>
          </a:prstGeom>
          <a:gradFill>
            <a:gsLst>
              <a:gs pos="100000">
                <a:srgbClr val="666666">
                  <a:alpha val="5000"/>
                </a:srgbClr>
              </a:gs>
              <a:gs pos="0">
                <a:srgbClr val="666666">
                  <a:alpha val="0"/>
                </a:srgbClr>
              </a:gs>
            </a:gsLst>
            <a:lin ang="16200000" scaled="0"/>
          </a:gradFill>
          <a:ln w="38100" cap="flat" cmpd="sng" algn="ctr">
            <a:noFill/>
            <a:prstDash val="solid"/>
            <a:miter lim="800000"/>
          </a:ln>
          <a:effectLst/>
        </p:spPr>
        <p:txBody>
          <a:bodyPr wrap="square" lIns="98755" tIns="49378" rIns="98755" bIns="49378" rtlCol="0" anchor="ctr">
            <a:noAutofit/>
          </a:bodyPr>
          <a:lstStyle/>
          <a:p>
            <a:pPr algn="ctr"/>
            <a:endParaRPr lang="zh-CN" altLang="en-US" sz="1000" dirty="0">
              <a:solidFill>
                <a:srgbClr val="FFFFFF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8" name="Picture 4" descr="F:\02-绿叶公司-胶片素材\PNG元素\图片28-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93" y="1899386"/>
            <a:ext cx="643687" cy="64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F:\02-绿叶公司-胶片素材\PNG元素\图片28-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93" y="2912090"/>
            <a:ext cx="643687" cy="64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F:\02-绿叶公司-胶片素材\PNG元素\图片28-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93" y="3865105"/>
            <a:ext cx="643687" cy="64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:\02-绿叶公司-胶片素材\PNG元素\图片28-4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93" y="4856536"/>
            <a:ext cx="643687" cy="64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5"/>
          <p:cNvSpPr txBox="1"/>
          <p:nvPr/>
        </p:nvSpPr>
        <p:spPr>
          <a:xfrm>
            <a:off x="716598" y="434647"/>
            <a:ext cx="9489122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润和软件基于</a:t>
            </a:r>
            <a:r>
              <a:rPr lang="en-US" altLang="zh-CN" sz="2800" b="1" dirty="0" err="1">
                <a:latin typeface="Arial" panose="020B0604020202020204" pitchFamily="34" charset="0"/>
                <a:ea typeface="微软雅黑" panose="020B0503020204020204" pitchFamily="34" charset="-122"/>
              </a:rPr>
              <a:t>HopeOS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 V24 AI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</a:rPr>
              <a:t>版的模型算力调度优化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16597" y="5856368"/>
            <a:ext cx="10743565" cy="344407"/>
            <a:chOff x="625587" y="5251959"/>
            <a:chExt cx="10944000" cy="209081"/>
          </a:xfrm>
        </p:grpSpPr>
        <p:grpSp>
          <p:nvGrpSpPr>
            <p:cNvPr id="4" name="组合 3"/>
            <p:cNvGrpSpPr/>
            <p:nvPr/>
          </p:nvGrpSpPr>
          <p:grpSpPr>
            <a:xfrm>
              <a:off x="625587" y="5251959"/>
              <a:ext cx="10944000" cy="209081"/>
              <a:chOff x="625587" y="1301528"/>
              <a:chExt cx="10944000" cy="209081"/>
            </a:xfrm>
          </p:grpSpPr>
          <p:sp>
            <p:nvSpPr>
              <p:cNvPr id="6" name="梯形 5"/>
              <p:cNvSpPr/>
              <p:nvPr/>
            </p:nvSpPr>
            <p:spPr>
              <a:xfrm>
                <a:off x="662067" y="1330609"/>
                <a:ext cx="1087104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lumMod val="75000"/>
                      <a:alpha val="10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rgbClr val="C7000B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" name="梯形 6"/>
              <p:cNvSpPr/>
              <p:nvPr/>
            </p:nvSpPr>
            <p:spPr>
              <a:xfrm>
                <a:off x="625587" y="1301528"/>
                <a:ext cx="1094400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lumMod val="75000"/>
                      <a:alpha val="2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6350" cap="rnd">
                <a:gradFill>
                  <a:gsLst>
                    <a:gs pos="100000">
                      <a:schemeClr val="bg1">
                        <a:lumMod val="65000"/>
                        <a:alpha val="5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rgbClr val="C7000B"/>
                  </a:solidFill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4657587" y="5431959"/>
              <a:ext cx="2880000" cy="0"/>
            </a:xfrm>
            <a:prstGeom prst="line">
              <a:avLst/>
            </a:prstGeom>
            <a:ln w="12700">
              <a:solidFill>
                <a:srgbClr val="4472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9"/>
          <p:cNvSpPr txBox="1"/>
          <p:nvPr>
            <p:custDataLst>
              <p:tags r:id="rId3"/>
            </p:custDataLst>
          </p:nvPr>
        </p:nvSpPr>
        <p:spPr>
          <a:xfrm>
            <a:off x="822576" y="1481455"/>
            <a:ext cx="151892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4472C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多资源协同优化</a:t>
            </a:r>
            <a:endParaRPr lang="zh-CN" altLang="en-US" sz="1400" b="1" dirty="0">
              <a:solidFill>
                <a:srgbClr val="4472C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10"/>
          <p:cNvSpPr txBox="1"/>
          <p:nvPr>
            <p:custDataLst>
              <p:tags r:id="rId4"/>
            </p:custDataLst>
          </p:nvPr>
        </p:nvSpPr>
        <p:spPr>
          <a:xfrm>
            <a:off x="841309" y="2541269"/>
            <a:ext cx="1481455" cy="306467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GPU/NPU</a:t>
            </a:r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虚拟化</a:t>
            </a:r>
            <a:endParaRPr lang="zh-CN" altLang="en-US" sz="1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 descr="GPU服务器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009" y="2000885"/>
            <a:ext cx="440055" cy="440690"/>
          </a:xfrm>
          <a:prstGeom prst="rect">
            <a:avLst/>
          </a:prstGeom>
        </p:spPr>
      </p:pic>
      <p:sp>
        <p:nvSpPr>
          <p:cNvPr id="12" name="文本框 12"/>
          <p:cNvSpPr txBox="1"/>
          <p:nvPr>
            <p:custDataLst>
              <p:tags r:id="rId7"/>
            </p:custDataLst>
          </p:nvPr>
        </p:nvSpPr>
        <p:spPr>
          <a:xfrm>
            <a:off x="875916" y="3519368"/>
            <a:ext cx="1412240" cy="30540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系统优化</a:t>
            </a:r>
            <a:endParaRPr lang="zh-CN" altLang="en-US" sz="1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图片 12" descr="通风系统优化调节@1x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3116" y="3060897"/>
            <a:ext cx="497840" cy="346075"/>
          </a:xfrm>
          <a:prstGeom prst="rect">
            <a:avLst/>
          </a:prstGeom>
        </p:spPr>
      </p:pic>
      <p:sp>
        <p:nvSpPr>
          <p:cNvPr id="14" name="文本框 14"/>
          <p:cNvSpPr txBox="1"/>
          <p:nvPr>
            <p:custDataLst>
              <p:tags r:id="rId10"/>
            </p:custDataLst>
          </p:nvPr>
        </p:nvSpPr>
        <p:spPr>
          <a:xfrm>
            <a:off x="875916" y="4477583"/>
            <a:ext cx="1412240" cy="30540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存储优化</a:t>
            </a:r>
            <a:endParaRPr lang="zh-CN" altLang="en-US" sz="1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14" descr="pc_menu_资产数据初始化"/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2331" y="4026294"/>
            <a:ext cx="359410" cy="359410"/>
          </a:xfrm>
          <a:prstGeom prst="rect">
            <a:avLst/>
          </a:prstGeom>
        </p:spPr>
      </p:pic>
      <p:sp>
        <p:nvSpPr>
          <p:cNvPr id="16" name="文本框 16"/>
          <p:cNvSpPr txBox="1"/>
          <p:nvPr>
            <p:custDataLst>
              <p:tags r:id="rId13"/>
            </p:custDataLst>
          </p:nvPr>
        </p:nvSpPr>
        <p:spPr>
          <a:xfrm>
            <a:off x="875916" y="5486598"/>
            <a:ext cx="1412240" cy="30540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调度优化</a:t>
            </a:r>
            <a:endParaRPr lang="zh-CN" altLang="en-US" sz="12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 descr="调度"/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02331" y="5005025"/>
            <a:ext cx="359410" cy="359410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2774950" y="4119257"/>
            <a:ext cx="2639776" cy="41793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666666">
                  <a:alpha val="15000"/>
                </a:srgbClr>
              </a:gs>
              <a:gs pos="0">
                <a:srgbClr val="666666">
                  <a:alpha val="0"/>
                </a:srgbClr>
              </a:gs>
            </a:gsLst>
            <a:lin ang="16200000" scaled="0"/>
          </a:gradFill>
          <a:ln w="6350" cap="flat" cmpd="sng" algn="ctr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wrap="square" lIns="98755" tIns="49378" rIns="98755" bIns="49378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智资源无感动态伸缩</a:t>
            </a:r>
            <a:endParaRPr lang="zh-CN" altLang="en-US" sz="16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5694037" y="4119257"/>
            <a:ext cx="2639776" cy="41793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666666">
                  <a:alpha val="15000"/>
                </a:srgbClr>
              </a:gs>
              <a:gs pos="0">
                <a:srgbClr val="666666">
                  <a:alpha val="0"/>
                </a:srgbClr>
              </a:gs>
            </a:gsLst>
            <a:lin ang="16200000" scaled="0"/>
          </a:gradFill>
          <a:ln w="6350" cap="flat" cmpd="sng" algn="ctr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wrap="square" lIns="98755" tIns="49378" rIns="98755" bIns="49378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算力资源精细化管理</a:t>
            </a:r>
            <a:endParaRPr lang="zh-CN" altLang="en-US" sz="16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623537" y="4119257"/>
            <a:ext cx="2639776" cy="41793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666666">
                  <a:alpha val="15000"/>
                </a:srgbClr>
              </a:gs>
              <a:gs pos="0">
                <a:srgbClr val="666666">
                  <a:alpha val="0"/>
                </a:srgbClr>
              </a:gs>
            </a:gsLst>
            <a:lin ang="16200000" scaled="0"/>
          </a:gradFill>
          <a:ln w="6350" cap="flat" cmpd="sng" algn="ctr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wrap="square" lIns="98755" tIns="49378" rIns="98755" bIns="49378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智算任务队列化管理</a:t>
            </a:r>
            <a:endParaRPr lang="zh-CN" altLang="en-US" sz="16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210050" y="1899386"/>
            <a:ext cx="2639776" cy="41793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666666">
                  <a:alpha val="15000"/>
                </a:srgbClr>
              </a:gs>
              <a:gs pos="0">
                <a:srgbClr val="666666">
                  <a:alpha val="0"/>
                </a:srgbClr>
              </a:gs>
            </a:gsLst>
            <a:lin ang="16200000" scaled="0"/>
          </a:gradFill>
          <a:ln w="6350" cap="flat" cmpd="sng" algn="ctr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wrap="square" lIns="98755" tIns="49378" rIns="98755" bIns="49378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算力资源优化</a:t>
            </a:r>
            <a:endParaRPr lang="zh-CN" altLang="en-US" sz="16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116437" y="1899386"/>
            <a:ext cx="2639776" cy="417931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666666">
                  <a:alpha val="15000"/>
                </a:srgbClr>
              </a:gs>
              <a:gs pos="0">
                <a:srgbClr val="666666">
                  <a:alpha val="0"/>
                </a:srgbClr>
              </a:gs>
            </a:gsLst>
            <a:lin ang="16200000" scaled="0"/>
          </a:gradFill>
          <a:ln w="6350" cap="flat" cmpd="sng" algn="ctr"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wrap="square" lIns="98755" tIns="49378" rIns="98755" bIns="49378" rtlCol="0" anchor="ctr">
            <a:noAutofit/>
          </a:bodyPr>
          <a:lstStyle/>
          <a:p>
            <a:pPr algn="ctr"/>
            <a:r>
              <a:rPr lang="zh-CN" altLang="en-US" sz="16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算力资源可观测</a:t>
            </a:r>
            <a:endParaRPr lang="zh-CN" altLang="en-US" sz="16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16" name="type.wav"/>
          </p:stSnd>
        </p:sndAc>
      </p:transition>
    </mc:Choice>
    <mc:Fallback>
      <p:transition spd="slow">
        <p:sndAc>
          <p:stSnd>
            <p:snd r:embed="rId16" name="typ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5"/>
          <p:cNvSpPr txBox="1"/>
          <p:nvPr/>
        </p:nvSpPr>
        <p:spPr>
          <a:xfrm>
            <a:off x="716598" y="434647"/>
            <a:ext cx="8376602" cy="43053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基于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EulerCopilot</a:t>
            </a:r>
            <a:r>
              <a:rPr 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大数据平台智能运维实践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53125" y="3949065"/>
            <a:ext cx="5981700" cy="1374140"/>
          </a:xfrm>
          <a:prstGeom prst="rect">
            <a:avLst/>
          </a:prstGeom>
        </p:spPr>
      </p:pic>
      <p:grpSp>
        <p:nvGrpSpPr>
          <p:cNvPr id="83" name="组合 82"/>
          <p:cNvGrpSpPr/>
          <p:nvPr>
            <p:custDataLst>
              <p:tags r:id="rId3"/>
            </p:custDataLst>
          </p:nvPr>
        </p:nvGrpSpPr>
        <p:grpSpPr>
          <a:xfrm>
            <a:off x="181610" y="1588770"/>
            <a:ext cx="5058410" cy="3420745"/>
            <a:chOff x="424" y="2952"/>
            <a:chExt cx="10186" cy="6614"/>
          </a:xfrm>
        </p:grpSpPr>
        <p:cxnSp>
          <p:nvCxnSpPr>
            <p:cNvPr id="9" name="直接连接符 8"/>
            <p:cNvCxnSpPr/>
            <p:nvPr>
              <p:custDataLst>
                <p:tags r:id="rId4"/>
              </p:custDataLst>
            </p:nvPr>
          </p:nvCxnSpPr>
          <p:spPr>
            <a:xfrm>
              <a:off x="755" y="3740"/>
              <a:ext cx="0" cy="415"/>
            </a:xfrm>
            <a:prstGeom prst="line">
              <a:avLst/>
            </a:prstGeom>
            <a:solidFill>
              <a:srgbClr val="00993F">
                <a:alpha val="0"/>
              </a:srgbClr>
            </a:solidFill>
            <a:ln w="12700">
              <a:solidFill>
                <a:schemeClr val="tx1">
                  <a:alpha val="30000"/>
                </a:schemeClr>
              </a:solidFill>
              <a:prstDash val="sysDot"/>
            </a:ln>
          </p:spPr>
          <p:style>
            <a:lnRef idx="1">
              <a:srgbClr val="376FFF"/>
            </a:lnRef>
            <a:fillRef idx="0">
              <a:srgbClr val="376FFF"/>
            </a:fillRef>
            <a:effectRef idx="0">
              <a:srgbClr val="376FFF"/>
            </a:effectRef>
            <a:fontRef idx="minor">
              <a:srgbClr val="000000"/>
            </a:fontRef>
          </p:style>
        </p:cxnSp>
        <p:sp>
          <p:nvSpPr>
            <p:cNvPr id="10" name="椭圆 9"/>
            <p:cNvSpPr/>
            <p:nvPr>
              <p:custDataLst>
                <p:tags r:id="rId5"/>
              </p:custDataLst>
            </p:nvPr>
          </p:nvSpPr>
          <p:spPr>
            <a:xfrm>
              <a:off x="424" y="2952"/>
              <a:ext cx="660" cy="6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wrap="none" lIns="0" tIns="0" rIns="0" bIns="0" rtlCol="0" anchor="ctr"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kern="12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01</a:t>
              </a:r>
              <a:endParaRPr lang="en-US" altLang="zh-CN" sz="1400" b="1" kern="120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6"/>
              </p:custDataLst>
            </p:nvPr>
          </p:nvSpPr>
          <p:spPr bwMode="auto">
            <a:xfrm>
              <a:off x="1232" y="2952"/>
              <a:ext cx="9377" cy="5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b" anchorCtr="0">
              <a:noAutofit/>
            </a:bodyPr>
            <a:p>
              <a:pPr lvl="0" algn="l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1400" b="1" dirty="0">
                  <a:solidFill>
                    <a:schemeClr val="accent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运维效率低下</a:t>
              </a:r>
              <a:endParaRPr lang="zh-CN" altLang="en-US" sz="1400" b="1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7"/>
              </p:custDataLst>
            </p:nvPr>
          </p:nvSpPr>
          <p:spPr>
            <a:xfrm>
              <a:off x="1232" y="3496"/>
              <a:ext cx="9378" cy="766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 anchorCtr="0">
              <a:no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依赖人工、且人员能力参差不齐，效率低下；内网环境难度更大</a:t>
              </a:r>
              <a:endPara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8"/>
              </p:custDataLst>
            </p:nvPr>
          </p:nvSpPr>
          <p:spPr>
            <a:xfrm>
              <a:off x="425" y="4282"/>
              <a:ext cx="660" cy="6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wrap="none" lIns="0" tIns="0" rIns="0" bIns="0" rtlCol="0" anchor="ctr"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kern="12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02</a:t>
              </a:r>
              <a:endParaRPr lang="en-US" altLang="zh-CN" sz="1400" b="1" kern="120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9"/>
              </p:custDataLst>
            </p:nvPr>
          </p:nvSpPr>
          <p:spPr bwMode="auto">
            <a:xfrm>
              <a:off x="1232" y="4285"/>
              <a:ext cx="9377" cy="5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b" anchorCtr="0">
              <a:noAutofit/>
            </a:bodyPr>
            <a:p>
              <a:pPr lvl="0" algn="l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1400" b="1">
                  <a:solidFill>
                    <a:schemeClr val="accent2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故障定位困难</a:t>
              </a:r>
              <a:endParaRPr lang="zh-CN" altLang="en-US" sz="1400" b="1">
                <a:solidFill>
                  <a:schemeClr val="accent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10"/>
              </p:custDataLst>
            </p:nvPr>
          </p:nvSpPr>
          <p:spPr>
            <a:xfrm>
              <a:off x="1232" y="4828"/>
              <a:ext cx="9375" cy="766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 anchorCtr="0">
              <a:noAutofit/>
            </a:bodyPr>
            <a:p>
              <a:pPr indent="-22860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系统组件众多、依赖关系异常复杂，故障定位困难</a:t>
              </a:r>
              <a:endPara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7" name="椭圆 16"/>
            <p:cNvSpPr/>
            <p:nvPr>
              <p:custDataLst>
                <p:tags r:id="rId11"/>
              </p:custDataLst>
            </p:nvPr>
          </p:nvSpPr>
          <p:spPr>
            <a:xfrm>
              <a:off x="425" y="5612"/>
              <a:ext cx="660" cy="6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wrap="none" lIns="0" tIns="0" rIns="0" bIns="0" rtlCol="0" anchor="ctr"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kern="120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03</a:t>
              </a:r>
              <a:endParaRPr lang="en-US" altLang="zh-CN" sz="1400" b="1" kern="120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2"/>
              </p:custDataLst>
            </p:nvPr>
          </p:nvSpPr>
          <p:spPr bwMode="auto">
            <a:xfrm>
              <a:off x="1232" y="5618"/>
              <a:ext cx="9376" cy="5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b" anchorCtr="0">
              <a:noAutofit/>
            </a:bodyPr>
            <a:p>
              <a:pPr lvl="0" algn="l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1400" b="1">
                  <a:solidFill>
                    <a:schemeClr val="accent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运维成本高昂</a:t>
              </a:r>
              <a:endParaRPr lang="zh-CN" altLang="en-US" sz="1400" b="1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3"/>
              </p:custDataLst>
            </p:nvPr>
          </p:nvSpPr>
          <p:spPr>
            <a:xfrm>
              <a:off x="1232" y="6150"/>
              <a:ext cx="9375" cy="766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 anchorCtr="0">
              <a:noAutofit/>
            </a:bodyPr>
            <a:p>
              <a:pPr indent="-22860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大规模数据集群的运维需要投入大量的人力、物力和财力</a:t>
              </a:r>
              <a:endPara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48" name="椭圆 47"/>
            <p:cNvSpPr/>
            <p:nvPr>
              <p:custDataLst>
                <p:tags r:id="rId14"/>
              </p:custDataLst>
            </p:nvPr>
          </p:nvSpPr>
          <p:spPr>
            <a:xfrm>
              <a:off x="425" y="6942"/>
              <a:ext cx="660" cy="6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wrap="none" lIns="0" tIns="0" rIns="0" bIns="0" rtlCol="0" anchor="ctr"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kern="1200" dirty="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04</a:t>
              </a:r>
              <a:endParaRPr lang="en-US" altLang="zh-CN" sz="1400" b="1" kern="1200" dirty="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49" name="矩形 48"/>
            <p:cNvSpPr/>
            <p:nvPr>
              <p:custDataLst>
                <p:tags r:id="rId15"/>
              </p:custDataLst>
            </p:nvPr>
          </p:nvSpPr>
          <p:spPr bwMode="auto">
            <a:xfrm>
              <a:off x="1232" y="6940"/>
              <a:ext cx="9376" cy="5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b" anchorCtr="0">
              <a:noAutofit/>
            </a:bodyPr>
            <a:p>
              <a:pPr lvl="0" algn="l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1400" b="1">
                  <a:solidFill>
                    <a:schemeClr val="accent2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数据治理困难</a:t>
              </a:r>
              <a:endParaRPr lang="zh-CN" altLang="en-US" sz="1400" b="1">
                <a:solidFill>
                  <a:schemeClr val="accent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16"/>
              </p:custDataLst>
            </p:nvPr>
          </p:nvSpPr>
          <p:spPr>
            <a:xfrm>
              <a:off x="1232" y="7483"/>
              <a:ext cx="9376" cy="766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 anchorCtr="0">
              <a:noAutofit/>
            </a:bodyPr>
            <a:p>
              <a:pPr indent="-22860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大量历史运维数据管理困难，经验未得到充分整合利用</a:t>
              </a:r>
              <a:endPara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51" name="椭圆 50"/>
            <p:cNvSpPr/>
            <p:nvPr>
              <p:custDataLst>
                <p:tags r:id="rId17"/>
              </p:custDataLst>
            </p:nvPr>
          </p:nvSpPr>
          <p:spPr>
            <a:xfrm>
              <a:off x="425" y="8273"/>
              <a:ext cx="660" cy="6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rgbClr val="376FFF">
                <a:shade val="50000"/>
              </a:srgbClr>
            </a:lnRef>
            <a:fillRef idx="1">
              <a:srgbClr val="376FFF"/>
            </a:fillRef>
            <a:effectRef idx="0">
              <a:srgbClr val="376FFF"/>
            </a:effectRef>
            <a:fontRef idx="minor">
              <a:srgbClr val="FFFFFF"/>
            </a:fontRef>
          </p:style>
          <p:txBody>
            <a:bodyPr wrap="none" lIns="0" tIns="0" rIns="0" bIns="0" rtlCol="0" anchor="ctr"/>
            <a:p>
              <a:pPr marL="0" algn="ctr" rtl="0" eaLnBrk="1" latinLnBrk="0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b="1" kern="1200">
                  <a:solidFill>
                    <a:srgbClr val="FFFFFF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05</a:t>
              </a:r>
              <a:endParaRPr lang="en-US" altLang="zh-CN" sz="1400" b="1" kern="1200"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52" name="矩形 51"/>
            <p:cNvSpPr/>
            <p:nvPr>
              <p:custDataLst>
                <p:tags r:id="rId18"/>
              </p:custDataLst>
            </p:nvPr>
          </p:nvSpPr>
          <p:spPr bwMode="auto">
            <a:xfrm>
              <a:off x="1232" y="8273"/>
              <a:ext cx="9375" cy="5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b" anchorCtr="0">
              <a:noAutofit/>
            </a:bodyPr>
            <a:p>
              <a:pPr lvl="0" algn="l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1400" b="1">
                  <a:solidFill>
                    <a:schemeClr val="accent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资源利用率低</a:t>
              </a:r>
              <a:endParaRPr lang="zh-CN" altLang="en-US" sz="1400" b="1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53" name="矩形 52"/>
            <p:cNvSpPr/>
            <p:nvPr>
              <p:custDataLst>
                <p:tags r:id="rId19"/>
              </p:custDataLst>
            </p:nvPr>
          </p:nvSpPr>
          <p:spPr>
            <a:xfrm>
              <a:off x="1232" y="8816"/>
              <a:ext cx="9376" cy="750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 anchorCtr="0">
              <a:noAutofit/>
            </a:bodyPr>
            <a:p>
              <a:pPr indent="-22860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集群中资源分配不合理或管理不善，系统性能存在瓶颈，导致资源利用率低</a:t>
              </a:r>
              <a:endParaRPr lang="zh-CN" altLang="en-US" sz="1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cxnSp>
          <p:nvCxnSpPr>
            <p:cNvPr id="54" name="直接连接符 53"/>
            <p:cNvCxnSpPr/>
            <p:nvPr>
              <p:custDataLst>
                <p:tags r:id="rId20"/>
              </p:custDataLst>
            </p:nvPr>
          </p:nvCxnSpPr>
          <p:spPr>
            <a:xfrm>
              <a:off x="755" y="5070"/>
              <a:ext cx="0" cy="415"/>
            </a:xfrm>
            <a:prstGeom prst="line">
              <a:avLst/>
            </a:prstGeom>
            <a:solidFill>
              <a:srgbClr val="00993F">
                <a:alpha val="0"/>
              </a:srgbClr>
            </a:solidFill>
            <a:ln w="12700">
              <a:solidFill>
                <a:schemeClr val="tx1">
                  <a:alpha val="30000"/>
                </a:schemeClr>
              </a:solidFill>
              <a:prstDash val="sysDot"/>
            </a:ln>
          </p:spPr>
          <p:style>
            <a:lnRef idx="1">
              <a:srgbClr val="376FFF"/>
            </a:lnRef>
            <a:fillRef idx="0">
              <a:srgbClr val="376FFF"/>
            </a:fillRef>
            <a:effectRef idx="0">
              <a:srgbClr val="376FFF"/>
            </a:effectRef>
            <a:fontRef idx="minor">
              <a:srgbClr val="000000"/>
            </a:fontRef>
          </p:style>
        </p:cxnSp>
        <p:cxnSp>
          <p:nvCxnSpPr>
            <p:cNvPr id="55" name="直接连接符 54"/>
            <p:cNvCxnSpPr/>
            <p:nvPr>
              <p:custDataLst>
                <p:tags r:id="rId21"/>
              </p:custDataLst>
            </p:nvPr>
          </p:nvCxnSpPr>
          <p:spPr>
            <a:xfrm>
              <a:off x="755" y="6400"/>
              <a:ext cx="0" cy="415"/>
            </a:xfrm>
            <a:prstGeom prst="line">
              <a:avLst/>
            </a:prstGeom>
            <a:solidFill>
              <a:srgbClr val="00993F">
                <a:alpha val="0"/>
              </a:srgbClr>
            </a:solidFill>
            <a:ln w="12700">
              <a:solidFill>
                <a:schemeClr val="tx1">
                  <a:alpha val="30000"/>
                </a:schemeClr>
              </a:solidFill>
              <a:prstDash val="sysDot"/>
            </a:ln>
          </p:spPr>
          <p:style>
            <a:lnRef idx="1">
              <a:srgbClr val="376FFF"/>
            </a:lnRef>
            <a:fillRef idx="0">
              <a:srgbClr val="376FFF"/>
            </a:fillRef>
            <a:effectRef idx="0">
              <a:srgbClr val="376FFF"/>
            </a:effectRef>
            <a:fontRef idx="minor">
              <a:srgbClr val="000000"/>
            </a:fontRef>
          </p:style>
        </p:cxnSp>
        <p:cxnSp>
          <p:nvCxnSpPr>
            <p:cNvPr id="56" name="直接连接符 55"/>
            <p:cNvCxnSpPr/>
            <p:nvPr>
              <p:custDataLst>
                <p:tags r:id="rId22"/>
              </p:custDataLst>
            </p:nvPr>
          </p:nvCxnSpPr>
          <p:spPr>
            <a:xfrm>
              <a:off x="755" y="7730"/>
              <a:ext cx="0" cy="415"/>
            </a:xfrm>
            <a:prstGeom prst="line">
              <a:avLst/>
            </a:prstGeom>
            <a:solidFill>
              <a:srgbClr val="00993F">
                <a:alpha val="0"/>
              </a:srgbClr>
            </a:solidFill>
            <a:ln w="12700">
              <a:solidFill>
                <a:schemeClr val="tx1">
                  <a:alpha val="30000"/>
                </a:schemeClr>
              </a:solidFill>
              <a:prstDash val="sysDot"/>
            </a:ln>
          </p:spPr>
          <p:style>
            <a:lnRef idx="1">
              <a:srgbClr val="376FFF"/>
            </a:lnRef>
            <a:fillRef idx="0">
              <a:srgbClr val="376FFF"/>
            </a:fillRef>
            <a:effectRef idx="0">
              <a:srgbClr val="376FFF"/>
            </a:effectRef>
            <a:fontRef idx="minor">
              <a:srgbClr val="000000"/>
            </a:fontRef>
          </p:style>
        </p:cxnSp>
      </p:grpSp>
      <p:grpSp>
        <p:nvGrpSpPr>
          <p:cNvPr id="20" name="组合 19"/>
          <p:cNvGrpSpPr/>
          <p:nvPr>
            <p:custDataLst>
              <p:tags r:id="rId23"/>
            </p:custDataLst>
          </p:nvPr>
        </p:nvGrpSpPr>
        <p:grpSpPr>
          <a:xfrm>
            <a:off x="6452236" y="1212668"/>
            <a:ext cx="4799964" cy="2735762"/>
            <a:chOff x="10796" y="1830"/>
            <a:chExt cx="7377" cy="4871"/>
          </a:xfrm>
        </p:grpSpPr>
        <p:cxnSp>
          <p:nvCxnSpPr>
            <p:cNvPr id="85" name="直接连接符 84"/>
            <p:cNvCxnSpPr/>
            <p:nvPr>
              <p:custDataLst>
                <p:tags r:id="rId24"/>
              </p:custDataLst>
            </p:nvPr>
          </p:nvCxnSpPr>
          <p:spPr>
            <a:xfrm>
              <a:off x="10823" y="5424"/>
              <a:ext cx="1790" cy="0"/>
            </a:xfrm>
            <a:prstGeom prst="line">
              <a:avLst/>
            </a:prstGeom>
            <a:ln cap="flat">
              <a:gradFill>
                <a:gsLst>
                  <a:gs pos="0">
                    <a:srgbClr val="AFC6FF">
                      <a:alpha val="0"/>
                    </a:srgbClr>
                  </a:gs>
                  <a:gs pos="100000">
                    <a:srgbClr val="376FFF">
                      <a:alpha val="0"/>
                    </a:srgbClr>
                  </a:gs>
                  <a:gs pos="0">
                    <a:schemeClr val="accent1">
                      <a:alpha val="10000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正文"/>
            <p:cNvSpPr txBox="1"/>
            <p:nvPr>
              <p:custDataLst>
                <p:tags r:id="rId25"/>
              </p:custDataLst>
            </p:nvPr>
          </p:nvSpPr>
          <p:spPr>
            <a:xfrm>
              <a:off x="10823" y="5495"/>
              <a:ext cx="1972" cy="120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0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操作系统</a:t>
              </a:r>
              <a:r>
                <a:rPr lang="en-US" altLang="zh-CN" sz="10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&amp;</a:t>
              </a:r>
              <a:r>
                <a:rPr lang="zh-CN" altLang="en-US" sz="10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大数据基础知识，常见命令、案例等</a:t>
              </a:r>
              <a:endParaRPr lang="zh-CN" altLang="en-US" sz="1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7" name="标题"/>
            <p:cNvSpPr txBox="1"/>
            <p:nvPr>
              <p:custDataLst>
                <p:tags r:id="rId26"/>
              </p:custDataLst>
            </p:nvPr>
          </p:nvSpPr>
          <p:spPr>
            <a:xfrm>
              <a:off x="10823" y="4810"/>
              <a:ext cx="1971" cy="60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6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智能助手</a:t>
              </a:r>
              <a:endParaRPr lang="zh-CN" altLang="en-US" sz="16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12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lang="en-US" altLang="zh-CN" sz="12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In Use</a:t>
              </a:r>
              <a:r>
                <a:rPr lang="zh-CN" altLang="en-US" sz="12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）</a:t>
              </a:r>
              <a:endParaRPr lang="zh-CN" altLang="en-US" sz="12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8" name="平行四边形 87"/>
            <p:cNvSpPr/>
            <p:nvPr>
              <p:custDataLst>
                <p:tags r:id="rId27"/>
              </p:custDataLst>
            </p:nvPr>
          </p:nvSpPr>
          <p:spPr>
            <a:xfrm flipH="1">
              <a:off x="14604" y="2778"/>
              <a:ext cx="1767" cy="1065"/>
            </a:xfrm>
            <a:prstGeom prst="parallelogram">
              <a:avLst>
                <a:gd name="adj" fmla="val 81259"/>
              </a:avLst>
            </a:prstGeom>
            <a:solidFill>
              <a:schemeClr val="tx1">
                <a:lumMod val="65000"/>
                <a:lumOff val="3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 88"/>
            <p:cNvSpPr/>
            <p:nvPr>
              <p:custDataLst>
                <p:tags r:id="rId28"/>
              </p:custDataLst>
            </p:nvPr>
          </p:nvSpPr>
          <p:spPr>
            <a:xfrm>
              <a:off x="15481" y="1830"/>
              <a:ext cx="2692" cy="2160"/>
            </a:xfrm>
            <a:custGeom>
              <a:avLst/>
              <a:gdLst>
                <a:gd name="adj" fmla="val 64618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3740" h="3000">
                  <a:moveTo>
                    <a:pt x="3027" y="0"/>
                  </a:moveTo>
                  <a:lnTo>
                    <a:pt x="3740" y="1091"/>
                  </a:lnTo>
                  <a:lnTo>
                    <a:pt x="3259" y="1091"/>
                  </a:lnTo>
                  <a:lnTo>
                    <a:pt x="2026" y="3000"/>
                  </a:lnTo>
                  <a:lnTo>
                    <a:pt x="0" y="3000"/>
                  </a:lnTo>
                  <a:lnTo>
                    <a:pt x="1247" y="1069"/>
                  </a:lnTo>
                  <a:lnTo>
                    <a:pt x="909" y="1062"/>
                  </a:lnTo>
                  <a:lnTo>
                    <a:pt x="3027" y="0"/>
                  </a:lnTo>
                  <a:close/>
                </a:path>
              </a:pathLst>
            </a:custGeom>
            <a:gradFill>
              <a:gsLst>
                <a:gs pos="39000">
                  <a:schemeClr val="accent1">
                    <a:alpha val="10000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none" lIns="751205" tIns="965835" rIns="993775" bIns="365760" numCol="1" spcCol="0" rtlCol="0" fromWordArt="0" anchor="ctr" anchorCtr="0" forceAA="0" compatLnSpc="1">
              <a:noAutofit/>
            </a:bodyPr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平行四边形 89"/>
            <p:cNvSpPr/>
            <p:nvPr>
              <p:custDataLst>
                <p:tags r:id="rId29"/>
              </p:custDataLst>
            </p:nvPr>
          </p:nvSpPr>
          <p:spPr>
            <a:xfrm flipH="1">
              <a:off x="12259" y="3107"/>
              <a:ext cx="1767" cy="1065"/>
            </a:xfrm>
            <a:prstGeom prst="parallelogram">
              <a:avLst>
                <a:gd name="adj" fmla="val 80061"/>
              </a:avLst>
            </a:prstGeom>
            <a:solidFill>
              <a:schemeClr val="tx1">
                <a:lumMod val="65000"/>
                <a:lumOff val="35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平行四边形 90"/>
            <p:cNvSpPr/>
            <p:nvPr>
              <p:custDataLst>
                <p:tags r:id="rId30"/>
              </p:custDataLst>
            </p:nvPr>
          </p:nvSpPr>
          <p:spPr>
            <a:xfrm>
              <a:off x="10796" y="3251"/>
              <a:ext cx="2358" cy="1393"/>
            </a:xfrm>
            <a:prstGeom prst="parallelogram">
              <a:avLst>
                <a:gd name="adj" fmla="val 64618"/>
              </a:avLst>
            </a:prstGeom>
            <a:gradFill>
              <a:gsLst>
                <a:gs pos="39000">
                  <a:schemeClr val="accent1">
                    <a:alpha val="10000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sz="3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01</a:t>
              </a:r>
              <a:endParaRPr lang="en-US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92" name="平行四边形 91"/>
            <p:cNvSpPr/>
            <p:nvPr>
              <p:custDataLst>
                <p:tags r:id="rId31"/>
              </p:custDataLst>
            </p:nvPr>
          </p:nvSpPr>
          <p:spPr>
            <a:xfrm>
              <a:off x="13137" y="2925"/>
              <a:ext cx="2358" cy="1393"/>
            </a:xfrm>
            <a:prstGeom prst="parallelogram">
              <a:avLst>
                <a:gd name="adj" fmla="val 64618"/>
              </a:avLst>
            </a:prstGeom>
            <a:gradFill>
              <a:gsLst>
                <a:gs pos="39000">
                  <a:schemeClr val="accent2">
                    <a:alpha val="100000"/>
                  </a:schemeClr>
                </a:gs>
                <a:gs pos="10000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non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altLang="zh-CN" sz="3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02</a:t>
              </a:r>
              <a:endPara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93" name="直接连接符 92"/>
            <p:cNvCxnSpPr/>
            <p:nvPr>
              <p:custDataLst>
                <p:tags r:id="rId32"/>
              </p:custDataLst>
            </p:nvPr>
          </p:nvCxnSpPr>
          <p:spPr>
            <a:xfrm>
              <a:off x="13123" y="5084"/>
              <a:ext cx="1790" cy="0"/>
            </a:xfrm>
            <a:prstGeom prst="line">
              <a:avLst/>
            </a:prstGeom>
            <a:ln cap="flat">
              <a:gradFill>
                <a:gsLst>
                  <a:gs pos="0">
                    <a:srgbClr val="AFC6FF">
                      <a:alpha val="0"/>
                    </a:srgbClr>
                  </a:gs>
                  <a:gs pos="100000">
                    <a:schemeClr val="accent2">
                      <a:alpha val="0"/>
                    </a:schemeClr>
                  </a:gs>
                  <a:gs pos="0">
                    <a:schemeClr val="accent2">
                      <a:alpha val="10000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文"/>
            <p:cNvSpPr txBox="1"/>
            <p:nvPr>
              <p:custDataLst>
                <p:tags r:id="rId33"/>
              </p:custDataLst>
            </p:nvPr>
          </p:nvSpPr>
          <p:spPr>
            <a:xfrm>
              <a:off x="13123" y="5154"/>
              <a:ext cx="1971" cy="114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0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操作系统和大数据平台智能巡检、智能诊断</a:t>
              </a:r>
              <a:endParaRPr lang="zh-CN" altLang="en-US" sz="1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95" name="标题"/>
            <p:cNvSpPr txBox="1"/>
            <p:nvPr>
              <p:custDataLst>
                <p:tags r:id="rId34"/>
              </p:custDataLst>
            </p:nvPr>
          </p:nvSpPr>
          <p:spPr>
            <a:xfrm>
              <a:off x="12793" y="4482"/>
              <a:ext cx="2587" cy="58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600" b="1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智能运维</a:t>
              </a:r>
              <a:endParaRPr lang="zh-CN" altLang="en-US" sz="16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1200" b="1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lang="en-US" altLang="zh-CN" sz="1200" b="1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In Use</a:t>
              </a:r>
              <a:r>
                <a:rPr lang="zh-CN" altLang="en-US" sz="1200" b="1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）</a:t>
              </a:r>
              <a:endParaRPr lang="zh-CN" altLang="en-US" sz="1200" b="1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96" name="直接连接符 95"/>
            <p:cNvCxnSpPr/>
            <p:nvPr>
              <p:custDataLst>
                <p:tags r:id="rId35"/>
              </p:custDataLst>
            </p:nvPr>
          </p:nvCxnSpPr>
          <p:spPr>
            <a:xfrm>
              <a:off x="15493" y="4760"/>
              <a:ext cx="1790" cy="0"/>
            </a:xfrm>
            <a:prstGeom prst="line">
              <a:avLst/>
            </a:prstGeom>
            <a:ln cap="flat">
              <a:gradFill>
                <a:gsLst>
                  <a:gs pos="0">
                    <a:srgbClr val="AFC6FF">
                      <a:alpha val="0"/>
                    </a:srgbClr>
                  </a:gs>
                  <a:gs pos="100000">
                    <a:srgbClr val="376FFF">
                      <a:alpha val="0"/>
                    </a:srgbClr>
                  </a:gs>
                  <a:gs pos="0">
                    <a:schemeClr val="accent1">
                      <a:alpha val="100000"/>
                    </a:schemeClr>
                  </a:gs>
                </a:gsLst>
                <a:lin ang="0" scaled="0"/>
              </a:gra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正文"/>
            <p:cNvSpPr txBox="1"/>
            <p:nvPr>
              <p:custDataLst>
                <p:tags r:id="rId36"/>
              </p:custDataLst>
            </p:nvPr>
          </p:nvSpPr>
          <p:spPr>
            <a:xfrm>
              <a:off x="15493" y="4829"/>
              <a:ext cx="1970" cy="154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lvl="0"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1000" spc="1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操作系统和大数据组件性能瓶颈分析，启发式调优建议</a:t>
              </a:r>
              <a:endParaRPr lang="zh-CN" altLang="en-US" sz="1000" spc="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endParaRPr>
            </a:p>
          </p:txBody>
        </p:sp>
        <p:sp>
          <p:nvSpPr>
            <p:cNvPr id="98" name="标题"/>
            <p:cNvSpPr txBox="1"/>
            <p:nvPr>
              <p:custDataLst>
                <p:tags r:id="rId37"/>
              </p:custDataLst>
            </p:nvPr>
          </p:nvSpPr>
          <p:spPr>
            <a:xfrm>
              <a:off x="15493" y="4157"/>
              <a:ext cx="1971" cy="58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lvl="0" algn="ctr">
                <a:buClrTx/>
                <a:buSzTx/>
                <a:buFontTx/>
              </a:pPr>
              <a:r>
                <a:rPr lang="zh-CN" altLang="en-US" sz="16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智能调优</a:t>
              </a:r>
              <a:endParaRPr lang="zh-CN" altLang="en-US" sz="16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lvl="0" algn="ctr">
                <a:buClrTx/>
                <a:buSzTx/>
                <a:buFontTx/>
              </a:pPr>
              <a:r>
                <a:rPr lang="zh-CN" altLang="en-US" sz="12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（</a:t>
              </a:r>
              <a:r>
                <a:rPr lang="en-US" altLang="zh-CN" sz="12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TBD</a:t>
              </a:r>
              <a:r>
                <a:rPr lang="zh-CN" altLang="en-US" sz="1200" b="1" spc="3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）</a:t>
              </a:r>
              <a:endParaRPr lang="zh-CN" altLang="en-US" sz="12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99" name="文本框 98"/>
          <p:cNvSpPr txBox="1"/>
          <p:nvPr/>
        </p:nvSpPr>
        <p:spPr>
          <a:xfrm>
            <a:off x="294005" y="1020445"/>
            <a:ext cx="1104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EulerCopilot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，结合大数据历史案例和数据积累，助力大数据平台效率提升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634220" y="5388610"/>
            <a:ext cx="2300605" cy="135318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953125" y="5410200"/>
            <a:ext cx="3454400" cy="135318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94005" y="5009515"/>
            <a:ext cx="5493385" cy="1786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sndAc>
          <p:stSnd>
            <p:snd r:embed="rId41" name="type.wav"/>
          </p:stSnd>
        </p:sndAc>
      </p:transition>
    </mc:Choice>
    <mc:Fallback>
      <p:transition spd="slow">
        <p:sndAc>
          <p:stSnd>
            <p:snd r:embed="rId41" name="type.wav"/>
          </p:stSnd>
        </p:sndAc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SHADOWSIZE" val="108"/>
  <p:tag name="TEXTSHADOWSIZE" val="100"/>
</p:tagLst>
</file>

<file path=ppt/tags/tag106.xml><?xml version="1.0" encoding="utf-8"?>
<p:tagLst xmlns:p="http://schemas.openxmlformats.org/presentationml/2006/main">
  <p:tag name="SHADOWSIZE" val="108"/>
  <p:tag name="TEXTSHADOWSIZE" val="100"/>
</p:tagLst>
</file>

<file path=ppt/tags/tag107.xml><?xml version="1.0" encoding="utf-8"?>
<p:tagLst xmlns:p="http://schemas.openxmlformats.org/presentationml/2006/main">
  <p:tag name="SHADOWSIZE" val="108"/>
  <p:tag name="TEXTSHADOWSIZE" val="100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935_1*l_h_a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91.3696850393701,&quot;left&quot;:-12.3,&quot;top&quot;:249.2803149606299,&quot;width&quot;:959.8}"/>
</p:tagLst>
</file>

<file path=ppt/tags/tag11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935_1*l_h_f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91.3696850393701,&quot;left&quot;:-12.3,&quot;top&quot;:249.2803149606299,&quot;width&quot;:959.8}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935_1*l_h_a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91.3696850393701,&quot;left&quot;:-12.3,&quot;top&quot;:249.2803149606299,&quot;width&quot;:959.8}"/>
</p:tagLst>
</file>

<file path=ppt/tags/tag11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935_1*l_h_f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91.3696850393701,&quot;left&quot;:-12.3,&quot;top&quot;:249.2803149606299,&quot;width&quot;:959.8}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935_1*l_h_a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91.3696850393701,&quot;left&quot;:-12.3,&quot;top&quot;:249.2803149606299,&quot;width&quot;:959.8}"/>
</p:tagLst>
</file>

<file path=ppt/tags/tag11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935_1*l_h_f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91.3696850393701,&quot;left&quot;:-12.3,&quot;top&quot;:249.2803149606299,&quot;width&quot;:959.8}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198935_1*l_h_a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添加标题"/>
  <p:tag name="KSO_WM_UNIT_TEXT_FILL_FORE_SCHEMECOLOR_INDEX_BRIGHTNESS" val="0"/>
  <p:tag name="KSO_WM_UNIT_TEXT_FILL_FORE_SCHEMECOLOR_INDEX" val="5"/>
  <p:tag name="KSO_WM_UNIT_TEXT_FILL_TYPE" val="1"/>
  <p:tag name="KSO_WM_UNIT_USESOURCEFORMAT_APPLY" val="1"/>
  <p:tag name="KSO_WM_DIAGRAM_VIRTUALLY_FRAME" val="{&quot;height&quot;:91.3696850393701,&quot;left&quot;:-12.3,&quot;top&quot;:249.2803149606299,&quot;width&quot;:959.8}"/>
</p:tagLst>
</file>

<file path=ppt/tags/tag12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935_1*l_h_f*1_1_1"/>
  <p:tag name="KSO_WM_TEMPLATE_CATEGORY" val="diagram"/>
  <p:tag name="KSO_WM_TEMPLATE_INDEX" val="20198935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91.3696850393701,&quot;left&quot;:-12.3,&quot;top&quot;:249.2803149606299,&quot;width&quot;:959.8}"/>
</p:tagLst>
</file>

<file path=ppt/tags/tag122.xml><?xml version="1.0" encoding="utf-8"?>
<p:tagLst xmlns:p="http://schemas.openxmlformats.org/presentationml/2006/main">
  <p:tag name="KSO_WM_BEAUTIFY_FLAG" val=""/>
  <p:tag name="TABLE_SKINIDX" val="1"/>
  <p:tag name="TABLE_COLORIDX" val="k"/>
  <p:tag name="TABLE_ENDDRAG_ORIGIN_RECT" val="457*176"/>
  <p:tag name="TABLE_ENDDRAG_RECT" val="17*350*457*176"/>
</p:tagLst>
</file>

<file path=ppt/tags/tag123.xml><?xml version="1.0" encoding="utf-8"?>
<p:tagLst xmlns:p="http://schemas.openxmlformats.org/presentationml/2006/main">
  <p:tag name="KSO_WM_BEAUTIFY_FLAG" val=""/>
  <p:tag name="TABLE_SKINIDX" val="1"/>
  <p:tag name="TABLE_COLORIDX" val="k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UNIT_PLACING_PICTURE_USER_VIEWPORT" val="{&quot;height&quot;:6264,&quot;width&quot;:18408}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DIAGRAM_VIRTUALLY_FRAME" val="{&quot;height&quot;:392.6,&quot;left&quot;:5.7,&quot;top&quot;:125.1,&quot;width&quot;:526.3038696289062}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873_4*l_h_i*1_2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2.6,&quot;left&quot;:5.7,&quot;top&quot;:125.1,&quot;width&quot;:526.3038696289062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132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92.6,&quot;left&quot;:5.7,&quot;top&quot;:125.1,&quot;width&quot;:526.3038696289062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1_1"/>
  <p:tag name="KSO_WM_UNIT_ID" val="diagram20231873_4*l_h_i*1_1_1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873_4*l_h_a*1_1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2.6,&quot;left&quot;:5.7,&quot;top&quot;:125.1,&quot;width&quot;:526.30386962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33"/>
  <p:tag name="KSO_WM_UNIT_TEXT_FILL_FORE_SCHEMECOLOR_INDEX" val="1"/>
  <p:tag name="KSO_WM_UNIT_TEXT_FILL_TYPE" val="1"/>
  <p:tag name="KSO_WM_UNIT_PRESET_TEXT" val="单击添加标题"/>
  <p:tag name="KSO_WM_UNIT_TEXT_TYPE" val="1"/>
  <p:tag name="KSO_WM_DIAGRAM_USE_COLOR_VALUE" val="{&quot;color_scheme&quot;:1,&quot;color_type&quot;:1,&quot;theme_color_indexes&quot;:[5,6,5,6,5,6]}"/>
</p:tagLst>
</file>

<file path=ppt/tags/tag13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873_4*l_h_f*1_1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2.6,&quot;left&quot;:5.7,&quot;top&quot;:125.1,&quot;width&quot;:526.30386962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43"/>
  <p:tag name="KSO_WM_UNIT_TEXT_FILL_FORE_SCHEMECOLOR_INDEX" val="1"/>
  <p:tag name="KSO_WM_UNIT_TEXT_FILL_TYPE" val="1"/>
  <p:tag name="KSO_WM_UNIT_PRESET_TEXT" val="单击此处输入你的智能图形项正文，文字是您思想的提炼，请尽量言简意赅的阐述观点"/>
  <p:tag name="KSO_WM_UNIT_TEXT_TYPE" val="1"/>
  <p:tag name="KSO_WM_DIAGRAM_USE_COLOR_VALUE" val="{&quot;color_scheme&quot;:1,&quot;color_type&quot;:1,&quot;theme_color_indexes&quot;:[5,6,5,6,5,6]}"/>
</p:tagLst>
</file>

<file path=ppt/tags/tag135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92.6,&quot;left&quot;:5.7,&quot;top&quot;:125.1,&quot;width&quot;:526.3038696289062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2_2"/>
  <p:tag name="KSO_WM_UNIT_ID" val="diagram20231873_4*l_h_i*1_2_2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873_4*l_h_a*1_2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2.6,&quot;left&quot;:5.7,&quot;top&quot;:125.1,&quot;width&quot;:526.30386962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33"/>
  <p:tag name="KSO_WM_UNIT_TEXT_FILL_FORE_SCHEMECOLOR_INDEX" val="1"/>
  <p:tag name="KSO_WM_UNIT_TEXT_FILL_TYPE" val="1"/>
  <p:tag name="KSO_WM_UNIT_PRESET_TEXT" val="单击添加标题"/>
  <p:tag name="KSO_WM_UNIT_TEXT_TYPE" val="1"/>
  <p:tag name="KSO_WM_DIAGRAM_USE_COLOR_VALUE" val="{&quot;color_scheme&quot;:1,&quot;color_type&quot;:1,&quot;theme_color_indexes&quot;:[5,6,5,6,5,6]}"/>
</p:tagLst>
</file>

<file path=ppt/tags/tag13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873_4*l_h_f*1_2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2.6,&quot;left&quot;:5.7,&quot;top&quot;:125.1,&quot;width&quot;:526.30386962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43"/>
  <p:tag name="KSO_WM_UNIT_TEXT_FILL_FORE_SCHEMECOLOR_INDEX" val="1"/>
  <p:tag name="KSO_WM_UNIT_TEXT_FILL_TYPE" val="1"/>
  <p:tag name="KSO_WM_UNIT_PRESET_TEXT" val="单击此处输入你的智能图形项正文，文字是您思想的提炼，请尽量言简意赅的阐述观点"/>
  <p:tag name="KSO_WM_UNIT_TEXT_TYPE" val="1"/>
  <p:tag name="KSO_WM_DIAGRAM_USE_COLOR_VALUE" val="{&quot;color_scheme&quot;:1,&quot;color_type&quot;:1,&quot;theme_color_indexes&quot;:[5,6,5,6,5,6]}"/>
</p:tagLst>
</file>

<file path=ppt/tags/tag138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92.6,&quot;left&quot;:5.7,&quot;top&quot;:125.1,&quot;width&quot;:526.3038696289062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3_2"/>
  <p:tag name="KSO_WM_UNIT_ID" val="diagram20231873_4*l_h_i*1_3_2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873_4*l_h_a*1_3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2.6,&quot;left&quot;:5.7,&quot;top&quot;:125.1,&quot;width&quot;:526.303869628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33"/>
  <p:tag name="KSO_WM_UNIT_TEXT_FILL_FORE_SCHEMECOLOR_INDEX" val="1"/>
  <p:tag name="KSO_WM_UNIT_TEXT_FILL_TYPE" val="1"/>
  <p:tag name="KSO_WM_UNIT_PRESET_TEXT" val="单击添加标题"/>
  <p:tag name="KSO_WM_UNIT_TEXT_TYPE" val="1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DIAGRAM_VIRTUALLY_FRAME" val="{&quot;height&quot;:423.3807874015748,&quot;left&quot;:4.75,&quot;top&quot;:88.05,&quot;width&quot;:557.925}"/>
</p:tagLst>
</file>

<file path=ppt/tags/tag14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873_4*l_h_f*1_3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7.45001220703125,&quot;left&quot;:21.19613037109375,&quot;top&quot;:119.22503326656314,&quot;width&quot;:603.5077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3"/>
  <p:tag name="KSO_WM_UNIT_TEXT_FILL_FORE_SCHEMECOLOR_INDEX" val="1"/>
  <p:tag name="KSO_WM_UNIT_TEXT_FILL_TYPE" val="1"/>
  <p:tag name="KSO_WM_UNIT_PRESET_TEXT" val="单击此处输入你的智能图形项正文，文字是您思想的提炼，请尽量言简意赅的阐述观点"/>
  <p:tag name="KSO_WM_UNIT_TEXT_TYPE" val="1"/>
  <p:tag name="KSO_WM_DIAGRAM_USE_COLOR_VALUE" val="{&quot;color_scheme&quot;:1,&quot;color_type&quot;:1,&quot;theme_color_indexes&quot;:[5,6,5,6,5,6]}"/>
</p:tagLst>
</file>

<file path=ppt/tags/tag141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92.6,&quot;left&quot;:5.7,&quot;top&quot;:125.1,&quot;width&quot;:526.3038696289062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4_2"/>
  <p:tag name="KSO_WM_UNIT_ID" val="diagram20231873_4*l_h_i*1_4_2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873_4*l_h_a*1_4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7.45001220703125,&quot;left&quot;:21.19613037109375,&quot;top&quot;:119.22503326656314,&quot;width&quot;:603.5077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3"/>
  <p:tag name="KSO_WM_UNIT_TEXT_FILL_FORE_SCHEMECOLOR_INDEX" val="1"/>
  <p:tag name="KSO_WM_UNIT_TEXT_FILL_TYPE" val="1"/>
  <p:tag name="KSO_WM_UNIT_PRESET_TEXT" val="单击添加标题"/>
  <p:tag name="KSO_WM_UNIT_TEXT_TYPE" val="1"/>
  <p:tag name="KSO_WM_DIAGRAM_USE_COLOR_VALUE" val="{&quot;color_scheme&quot;:1,&quot;color_type&quot;:1,&quot;theme_color_indexes&quot;:[5,6,5,6,5,6]}"/>
</p:tagLst>
</file>

<file path=ppt/tags/tag14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873_4*l_h_f*1_4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7.45001220703125,&quot;left&quot;:21.19613037109375,&quot;top&quot;:119.22503326656314,&quot;width&quot;:603.5077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3"/>
  <p:tag name="KSO_WM_UNIT_TEXT_FILL_FORE_SCHEMECOLOR_INDEX" val="1"/>
  <p:tag name="KSO_WM_UNIT_TEXT_FILL_TYPE" val="1"/>
  <p:tag name="KSO_WM_UNIT_PRESET_TEXT" val="单击此处输入你的智能图形项正文，文字是您思想的提炼，请尽量言简意赅的阐述观点"/>
  <p:tag name="KSO_WM_UNIT_TEXT_TYPE" val="1"/>
  <p:tag name="KSO_WM_DIAGRAM_USE_COLOR_VALUE" val="{&quot;color_scheme&quot;:1,&quot;color_type&quot;:1,&quot;theme_color_indexes&quot;:[5,6,5,6,5,6]}"/>
</p:tagLst>
</file>

<file path=ppt/tags/tag144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92.6,&quot;left&quot;:5.7,&quot;top&quot;:125.1,&quot;width&quot;:526.3038696289062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5_2"/>
  <p:tag name="KSO_WM_UNIT_ID" val="diagram20231873_4*l_h_i*1_5_2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873_4*l_h_a*1_5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7.45001220703125,&quot;left&quot;:21.19613037109375,&quot;top&quot;:119.22503326656314,&quot;width&quot;:603.5077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3"/>
  <p:tag name="KSO_WM_UNIT_TEXT_FILL_FORE_SCHEMECOLOR_INDEX" val="1"/>
  <p:tag name="KSO_WM_UNIT_TEXT_FILL_TYPE" val="1"/>
  <p:tag name="KSO_WM_UNIT_PRESET_TEXT" val="单击添加标题"/>
  <p:tag name="KSO_WM_UNIT_TEXT_TYPE" val="1"/>
  <p:tag name="KSO_WM_DIAGRAM_USE_COLOR_VALUE" val="{&quot;color_scheme&quot;:1,&quot;color_type&quot;:1,&quot;theme_color_indexes&quot;:[5,6,5,6,5,6]}"/>
</p:tagLst>
</file>

<file path=ppt/tags/tag14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873_4*l_h_f*1_5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7.45001220703125,&quot;left&quot;:21.19613037109375,&quot;top&quot;:119.22503326656314,&quot;width&quot;:603.507739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3"/>
  <p:tag name="KSO_WM_UNIT_TEXT_FILL_FORE_SCHEMECOLOR_INDEX" val="1"/>
  <p:tag name="KSO_WM_UNIT_TEXT_FILL_TYPE" val="1"/>
  <p:tag name="KSO_WM_UNIT_PRESET_TEXT" val="单击此处输入你的智能图形项正文，文字是您思想的提炼，请尽量言简意赅的阐述观点"/>
  <p:tag name="KSO_WM_UNIT_TEXT_TYPE" val="1"/>
  <p:tag name="KSO_WM_DIAGRAM_USE_COLOR_VALUE" val="{&quot;color_scheme&quot;:1,&quot;color_type&quot;:1,&quot;theme_color_indexes&quot;:[5,6,5,6,5,6]}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873_4*l_h_i*1_3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2.6,&quot;left&quot;:5.7,&quot;top&quot;:125.1,&quot;width&quot;:526.3038696289062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873_4*l_h_i*1_4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2.6,&quot;left&quot;:5.7,&quot;top&quot;:125.1,&quot;width&quot;:526.3038696289062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31873_4*l_h_i*1_5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2.6,&quot;left&quot;:5.7,&quot;top&quot;:125.1,&quot;width&quot;:526.3038696289062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DIAGRAM_VIRTUALLY_FRAME" val="{&quot;height&quot;:318.36181102362207,&quot;left&quot;:506.6,&quot;top&quot;:72.85,&quot;width&quot;:402.7}"/>
</p:tagLst>
</file>

<file path=ppt/tags/tag1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3_2*m_h_i*1_1_1"/>
  <p:tag name="KSO_WM_TEMPLATE_CATEGORY" val="diagram"/>
  <p:tag name="KSO_WM_TEMPLATE_INDEX" val="20230943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1_1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afc6ff&quot;,&quot;transparency&quot;:1},{&quot;brightness&quot;:0,&quot;colorType&quot;:2,&quot;pos&quot;:1,&quot;rgb&quot;:&quot;#376fff&quot;,&quot;transparency&quot;:1},{&quot;brightness&quot;:0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943_2*m_h_f*1_1_1"/>
  <p:tag name="KSO_WM_TEMPLATE_CATEGORY" val="diagram"/>
  <p:tag name="KSO_WM_TEMPLATE_INDEX" val="2023094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"/>
  <p:tag name="KSO_WM_UNIT_TEXT_TYPE" val="1"/>
  <p:tag name="KSO_WM_DIAGRAM_USE_COLOR_VALUE" val="{&quot;color_scheme&quot;:1,&quot;color_type&quot;:1,&quot;theme_color_indexes&quot;:[5,6,5,6,5,6]}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43_2*m_h_a*1_1_1"/>
  <p:tag name="KSO_WM_TEMPLATE_CATEGORY" val="diagram"/>
  <p:tag name="KSO_WM_TEMPLATE_INDEX" val="2023094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UNIT_TEXT_TYPE" val="1"/>
  <p:tag name="KSO_WM_DIAGRAM_USE_COLOR_VALUE" val="{&quot;color_scheme&quot;:1,&quot;color_type&quot;:1,&quot;theme_color_indexes&quot;:[5,6,5,6,5,6]}"/>
</p:tagLst>
</file>

<file path=ppt/tags/tag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3_2*m_h_i*1_3_4"/>
  <p:tag name="KSO_WM_TEMPLATE_CATEGORY" val="diagram"/>
  <p:tag name="KSO_WM_TEMPLATE_INDEX" val="20230943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3_4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solid&quot;:{&quot;brightness&quot;:0.349999994039535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35"/>
  <p:tag name="KSO_WM_DIAGRAM_USE_COLOR_VALUE" val="{&quot;color_scheme&quot;:1,&quot;color_type&quot;:1,&quot;theme_color_indexes&quot;:[5,6,5,6,5,6]}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2"/>
  <p:tag name="KSO_WM_UNIT_ID" val="diagram20230943_2*m_h_i*1_3_2"/>
  <p:tag name="KSO_WM_TEMPLATE_CATEGORY" val="diagram"/>
  <p:tag name="KSO_WM_TEMPLATE_INDEX" val="2023094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gradient&quot;:[{&quot;brightness&quot;:0,&quot;colorType&quot;:1,&quot;foreColorIndex&quot;:5,&quot;pos&quot;:0.38999998569488525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4"/>
  <p:tag name="KSO_WM_UNIT_FILL_TYPE" val="3"/>
  <p:tag name="KSO_WM_DIAGRAM_USE_COLOR_VALUE" val="{&quot;color_scheme&quot;:1,&quot;color_type&quot;:1,&quot;theme_color_indexes&quot;:[5,6,5,6,5,6]}"/>
</p:tagLst>
</file>

<file path=ppt/tags/tag1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3_2*m_h_i*1_2_3"/>
  <p:tag name="KSO_WM_TEMPLATE_CATEGORY" val="diagram"/>
  <p:tag name="KSO_WM_TEMPLATE_INDEX" val="20230943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2_3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solid&quot;:{&quot;brightness&quot;:0.349999994039535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35"/>
  <p:tag name="KSO_WM_DIAGRAM_USE_COLOR_VALUE" val="{&quot;color_scheme&quot;:1,&quot;color_type&quot;:1,&quot;theme_color_indexes&quot;:[5,6,5,6,5,6]}"/>
</p:tagLst>
</file>

<file path=ppt/tags/tag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3_2*m_h_i*1_1_2"/>
  <p:tag name="KSO_WM_TEMPLATE_CATEGORY" val="diagram"/>
  <p:tag name="KSO_WM_TEMPLATE_INDEX" val="20230943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1_2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gradient&quot;:[{&quot;brightness&quot;:0,&quot;colorType&quot;:1,&quot;foreColorIndex&quot;:5,&quot;pos&quot;:0.38999998569488525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3_2*m_h_i*1_2_1"/>
  <p:tag name="KSO_WM_TEMPLATE_CATEGORY" val="diagram"/>
  <p:tag name="KSO_WM_TEMPLATE_INDEX" val="20230943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2_1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gradient&quot;:[{&quot;brightness&quot;:0,&quot;colorType&quot;:1,&quot;foreColorIndex&quot;:8,&quot;pos&quot;:0.38999998569488525,&quot;transparency&quot;:0},{&quot;brightness&quot;:0.4000000059604645,&quot;colorType&quot;:1,&quot;foreColorIndex&quot;:8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3_2*m_h_i*1_2_2"/>
  <p:tag name="KSO_WM_TEMPLATE_CATEGORY" val="diagram"/>
  <p:tag name="KSO_WM_TEMPLATE_INDEX" val="20230943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afc6ff&quot;,&quot;transparency&quot;:1},{&quot;brightness&quot;:0,&quot;colorType&quot;:1,&quot;foreColorIndex&quot;:8,&quot;pos&quot;:1,&quot;transparency&quot;:1},{&quot;brightness&quot;:0,&quot;colorType&quot;:1,&quot;foreColorIndex&quot;:8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943_2*m_h_f*1_2_1"/>
  <p:tag name="KSO_WM_TEMPLATE_CATEGORY" val="diagram"/>
  <p:tag name="KSO_WM_TEMPLATE_INDEX" val="2023094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"/>
  <p:tag name="KSO_WM_UNIT_TEXT_TYPE" val="1"/>
  <p:tag name="KSO_WM_DIAGRAM_USE_COLOR_VALUE" val="{&quot;color_scheme&quot;:1,&quot;color_type&quot;:1,&quot;theme_color_indexes&quot;:[5,6,5,6,5,6]}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43_2*m_h_a*1_2_1"/>
  <p:tag name="KSO_WM_TEMPLATE_CATEGORY" val="diagram"/>
  <p:tag name="KSO_WM_TEMPLATE_INDEX" val="20230943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08.62806899187717,&quot;left&quot;:539.80005157711,&quot;top&quot;:82.58374203174492,&quot;width&quot;:368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UNIT_TEXT_TYPE" val="1"/>
  <p:tag name="KSO_WM_DIAGRAM_USE_COLOR_VALUE" val="{&quot;color_scheme&quot;:1,&quot;color_type&quot;:1,&quot;theme_color_indexes&quot;:[5,6,5,6,5,6]}"/>
</p:tagLst>
</file>

<file path=ppt/tags/tag1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3_2*m_h_i*1_3_3"/>
  <p:tag name="KSO_WM_TEMPLATE_CATEGORY" val="diagram"/>
  <p:tag name="KSO_WM_TEMPLATE_INDEX" val="20230943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3_3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type&quot;:0},&quot;glow&quot;:{&quot;colorType&quot;:0},&quot;line&quot;:{&quot;gradient&quot;:[{&quot;brightness&quot;:0,&quot;colorType&quot;:2,&quot;pos&quot;:0,&quot;rgb&quot;:&quot;#afc6ff&quot;,&quot;transparency&quot;:1},{&quot;brightness&quot;:0,&quot;colorType&quot;:2,&quot;pos&quot;:1,&quot;rgb&quot;:&quot;#376fff&quot;,&quot;transparency&quot;:1},{&quot;brightness&quot;:0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0943_2*m_h_f*1_3_1"/>
  <p:tag name="KSO_WM_TEMPLATE_CATEGORY" val="diagram"/>
  <p:tag name="KSO_WM_TEMPLATE_INDEX" val="2023094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智能图形项正文"/>
  <p:tag name="KSO_WM_UNIT_TEXT_TYPE" val="1"/>
  <p:tag name="KSO_WM_DIAGRAM_USE_COLOR_VALUE" val="{&quot;color_scheme&quot;:1,&quot;color_type&quot;:1,&quot;theme_color_indexes&quot;:[5,6,5,6,5,6]}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0943_2*m_h_a*1_3_1"/>
  <p:tag name="KSO_WM_TEMPLATE_CATEGORY" val="diagram"/>
  <p:tag name="KSO_WM_TEMPLATE_INDEX" val="20230943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18.36181102362207,&quot;left&quot;:506.6,&quot;top&quot;:72.85,&quot;width&quot;:402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UNIT_TEXT_TYPE" val="1"/>
  <p:tag name="KSO_WM_DIAGRAM_USE_COLOR_VALUE" val="{&quot;color_scheme&quot;:1,&quot;color_type&quot;:1,&quot;theme_color_indexes&quot;:[5,6,5,6,5,6]}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ISPRING_PRESENTATION_TITLE" val="PowerPoint 演示文稿"/>
  <p:tag name="KSO_WPP_MARK_KEY" val="25ffb818-e476-43fa-9e00-854fc95f4784"/>
  <p:tag name="COMMONDATA" val="eyJoZGlkIjoiMzYwNzVmNDAxOTU4ZmM4NjdlY2E3MTFkNTAyY2JkYTMifQ=="/>
  <p:tag name="RESOURCE_RECORD_KEY" val="{&quot;29&quot;:[20426279],&quot;70&quot;:[3318897,3317108,3317787]}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fntsoqs">
      <a:majorFont>
        <a:latin typeface="Source Han Serif CN"/>
        <a:ea typeface="Source Han Serif CN"/>
        <a:cs typeface=""/>
      </a:majorFont>
      <a:minorFont>
        <a:latin typeface="Source Han Serif CN"/>
        <a:ea typeface="Source Han Serif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3334</Words>
  <Application>WPS 演示</Application>
  <PresentationFormat>自定义</PresentationFormat>
  <Paragraphs>631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等线</vt:lpstr>
      <vt:lpstr>微软雅黑 Light</vt:lpstr>
      <vt:lpstr>微软雅黑</vt:lpstr>
      <vt:lpstr>Calibri Light</vt:lpstr>
      <vt:lpstr>字魂58号-创中黑</vt:lpstr>
      <vt:lpstr>思源宋体 CN Heavy</vt:lpstr>
      <vt:lpstr>HarmonyHeiTi</vt:lpstr>
      <vt:lpstr>Segoe Print</vt:lpstr>
      <vt:lpstr>HarmonyHeiTi Black</vt:lpstr>
      <vt:lpstr>思源黑体 CN Bold</vt:lpstr>
      <vt:lpstr>Source Han Serif CN</vt:lpstr>
      <vt:lpstr>Arial Unicode MS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王冲</dc:creator>
  <cp:lastModifiedBy>晨爸-阿土伯</cp:lastModifiedBy>
  <cp:revision>1374</cp:revision>
  <cp:lastPrinted>2024-06-03T05:34:00Z</cp:lastPrinted>
  <dcterms:created xsi:type="dcterms:W3CDTF">2020-05-09T05:57:00Z</dcterms:created>
  <dcterms:modified xsi:type="dcterms:W3CDTF">2024-11-07T09:04:45Z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7B30D7C2A7274A60A51F193C6A692361_12</vt:lpwstr>
  </property>
  <property fmtid="{D5CDD505-2E9C-101B-9397-08002B2CF9AE}" pid="3" name="KSOProductBuildVer">
    <vt:lpwstr>2052-12.1.0.18608</vt:lpwstr>
  </property>
  <property fmtid="{D5CDD505-2E9C-101B-9397-08002B2CF9AE}" pid="4" name="_readonly">
    <vt:lpwstr/>
  </property>
  <property fmtid="{D5CDD505-2E9C-101B-9397-08002B2CF9AE}" pid="5" name="_change">
    <vt:lpwstr/>
  </property>
  <property fmtid="{D5CDD505-2E9C-101B-9397-08002B2CF9AE}" pid="6" name="_full-control">
    <vt:lpwstr/>
  </property>
  <property fmtid="{D5CDD505-2E9C-101B-9397-08002B2CF9AE}" pid="7" name="sflag">
    <vt:lpwstr>1726035745</vt:lpwstr>
  </property>
</Properties>
</file>